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44"/>
  </p:notesMasterIdLst>
  <p:sldIdLst>
    <p:sldId id="292" r:id="rId6"/>
    <p:sldId id="293" r:id="rId7"/>
    <p:sldId id="295" r:id="rId8"/>
    <p:sldId id="297" r:id="rId9"/>
    <p:sldId id="296" r:id="rId10"/>
    <p:sldId id="298" r:id="rId11"/>
    <p:sldId id="270" r:id="rId12"/>
    <p:sldId id="294" r:id="rId13"/>
    <p:sldId id="299" r:id="rId14"/>
    <p:sldId id="301" r:id="rId15"/>
    <p:sldId id="300" r:id="rId16"/>
    <p:sldId id="302" r:id="rId17"/>
    <p:sldId id="303" r:id="rId18"/>
    <p:sldId id="305" r:id="rId19"/>
    <p:sldId id="306" r:id="rId20"/>
    <p:sldId id="307" r:id="rId21"/>
    <p:sldId id="313" r:id="rId22"/>
    <p:sldId id="314" r:id="rId23"/>
    <p:sldId id="311" r:id="rId24"/>
    <p:sldId id="310" r:id="rId25"/>
    <p:sldId id="316" r:id="rId26"/>
    <p:sldId id="312" r:id="rId27"/>
    <p:sldId id="315" r:id="rId28"/>
    <p:sldId id="317" r:id="rId29"/>
    <p:sldId id="308" r:id="rId30"/>
    <p:sldId id="318" r:id="rId31"/>
    <p:sldId id="319" r:id="rId32"/>
    <p:sldId id="320" r:id="rId33"/>
    <p:sldId id="321" r:id="rId34"/>
    <p:sldId id="322" r:id="rId35"/>
    <p:sldId id="323" r:id="rId36"/>
    <p:sldId id="309" r:id="rId37"/>
    <p:sldId id="324" r:id="rId38"/>
    <p:sldId id="325" r:id="rId39"/>
    <p:sldId id="326" r:id="rId40"/>
    <p:sldId id="327" r:id="rId41"/>
    <p:sldId id="328" r:id="rId42"/>
    <p:sldId id="284" r:id="rId43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B59"/>
    <a:srgbClr val="653579"/>
    <a:srgbClr val="456F3F"/>
    <a:srgbClr val="C7D420"/>
    <a:srgbClr val="46B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3" autoAdjust="0"/>
    <p:restoredTop sz="94660"/>
  </p:normalViewPr>
  <p:slideViewPr>
    <p:cSldViewPr>
      <p:cViewPr varScale="1">
        <p:scale>
          <a:sx n="81" d="100"/>
          <a:sy n="81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02017A7-9DB9-4BEF-9BA7-F236AF3467F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5025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/>
              <a:t>    </a:t>
            </a:r>
          </a:p>
        </p:txBody>
      </p:sp>
      <p:pic>
        <p:nvPicPr>
          <p:cNvPr id="5" name="Picture 14" descr="Monash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76000" tIns="46800"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Information Technology</a:t>
              </a: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924175"/>
            <a:ext cx="7813675" cy="647700"/>
          </a:xfrm>
        </p:spPr>
        <p:txBody>
          <a:bodyPr tIns="45720"/>
          <a:lstStyle>
            <a:lvl1pPr marL="0" indent="0">
              <a:spcAft>
                <a:spcPct val="0"/>
              </a:spcAft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70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7843A-D7BF-43B5-9531-43315C6D494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335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94341-D832-4692-9072-25B151276CE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3435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288" y="3681413"/>
            <a:ext cx="8389937" cy="2808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/>
              <a:t>    </a:t>
            </a:r>
          </a:p>
        </p:txBody>
      </p:sp>
      <p:pic>
        <p:nvPicPr>
          <p:cNvPr id="6" name="Picture 27" descr="Monash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76000" tIns="46800"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Information Technology</a:t>
              </a: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669213" cy="1470025"/>
          </a:xfrm>
        </p:spPr>
        <p:txBody>
          <a:bodyPr lIns="0"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7686675" cy="1752600"/>
          </a:xfrm>
        </p:spPr>
        <p:txBody>
          <a:bodyPr lIns="0" anchor="b"/>
          <a:lstStyle>
            <a:lvl1pPr marL="0" inden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67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D6DDD-24A6-41F2-BAF8-E43997036C0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0117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E9AA8-6D64-4F51-9639-F55EB1054E3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1263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8637B-5886-48DD-BFE4-BB4F94B5C50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278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7FAB2-BCBF-46A1-B73D-D003AEA4DD8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567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AD3CE-616B-4411-987A-2B7C2E688F6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1042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FD36F-7AED-444F-9643-A72BB600130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7755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D66F5-1CD3-466E-AFDF-D30631E911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3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90DE1-1A5B-48AC-9787-753E316FA9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4096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FAFB4-E5DD-441E-B5DE-726F105A52D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2820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F1701-7F30-434C-90ED-CF677E33A6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2359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6A2BB-9E7D-428D-9428-A75EE3969AC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613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2B4D-EFB4-4275-BF06-F4D1FEB8DF1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4551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B953F-B05C-41BD-B345-2931C21E721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27246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6F5F9-C23C-4C5B-8ACB-9D5FA7D975F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2681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9581E-B0B1-497B-9EDF-708E74182C7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7581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89382-2864-4150-A31D-E38D1B7401C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2187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00402-9897-4A1A-BB8C-2F5C99DB4B2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4892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E7D43-07B8-4FA7-83DE-63654ECBA37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6191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211E1-52FF-4671-8CBF-6D8B8E123DC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398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B8B67-70A6-4DB7-8234-8473C0BEFC5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3838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82EE8-320F-4D40-B52E-61448B80CB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9724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F04-8FBD-4793-BBFE-7066A7C32F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2098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2263"/>
            <a:ext cx="2057400" cy="4533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263"/>
            <a:ext cx="6019800" cy="453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AE896-1DE0-4695-A40E-543C09D72C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7442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B9163-3A3A-42A2-8F8C-A36F596F7CA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62353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307C-6D4F-410C-A2FF-8A8C16FAFF7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67252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8C326-AA5C-463B-875B-EA339DA1522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64174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0DC81-9156-4805-ACCC-7BF0E95FBE9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4648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5D84F-C3E1-468F-A60C-6B484BA3D2D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2547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AE22A-2FB9-4B73-974B-F966F7920F0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910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CAFF-4013-479E-B55F-3ECC51B557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913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4ABBF-E5B9-483D-B97D-E0C7F56BB0F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26331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C9CD3-17AE-43EA-8376-E3A9A7CFF9E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4635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5865C-F7AC-4262-8DD3-2EFBAF4032F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4833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E5F01-9FF3-4762-B5E6-0CE66551357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7380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006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00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9AF90-8D4C-470C-A2FA-D41A0AD6A6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3018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F1812-067C-4B76-A678-86BE16D5A3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97647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02721-4AC7-4DFC-BC8F-DB48F23C6E4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4846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E7383-DB61-4BC6-A9D5-81F048F0D08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105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6AAA3-EAD0-4B8E-BEDC-112CF0AF206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981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2A547-9996-4EA1-8713-FE8671E4CD1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17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108F-DCAB-4EAA-920A-75A3F403B26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597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E0287-52CD-4E5B-B745-02D338FFE89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48295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A7C49-AE47-4EFB-B147-A205F3870A5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350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7C01D-6B61-4988-925B-BB6C8AB3D1C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14084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FAC6D-CDD1-4323-9196-E8AAD091526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13882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76C28-C72C-41D2-A172-AA25A7A8EB1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0683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72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72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2A7E6-297F-40C5-A78E-305326C3BB9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151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FD77-DA3D-4602-BDD8-6C07A1A0A1B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619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0F41C-93DF-456E-A5D2-C6B4878917F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820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335F-A365-444D-B8FB-67E15CCFC92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412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6A3F-D989-41BF-B2CE-70B8E477206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6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fld id="{C90C38FC-6E1C-46B8-93B7-7E47F82543E4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1031" name="Picture 13" descr="Monash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3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311DBB0E-94DA-49C4-91D8-3B6C737446E9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395288" y="692150"/>
            <a:ext cx="8389937" cy="5653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92263"/>
            <a:ext cx="7956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193" name="Rectangle 9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32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fld id="{BE60AA7E-FBE5-4E76-9AF8-F6D39DE199F5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25608" name="Picture 20" descr="Monash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fld id="{756DF3CA-214D-44FF-A3CD-59602B00928F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37896" name="Picture 7" descr="Monash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7898" name="Group 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83" name="Rectangle 11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en-AU" altLang="en-US"/>
              <a:t>28th February 2011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r>
              <a:rPr lang="en-AU" altLang="en-US"/>
              <a:t>Presentation title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fld id="{C6547247-77DA-4127-82A2-0E0AD6A7ADAC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50184" name="Picture 8" descr="Monash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7" name="Line 9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820" name="Rectangle 12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490" name="Rectangle 8"/>
              <p:cNvSpPr>
                <a:spLocks noGrp="1" noChangeArrowheads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AU" altLang="en-US" dirty="0" smtClean="0"/>
                  <a:t>The IMP game</a:t>
                </a:r>
                <a:br>
                  <a:rPr lang="en-AU" altLang="en-US" dirty="0" smtClean="0"/>
                </a:br>
                <a:r>
                  <a:rPr lang="en-AU" altLang="en-US" sz="2000" dirty="0" smtClean="0"/>
                  <a:t>Learnability, </a:t>
                </a:r>
                <a:r>
                  <a:rPr lang="en-AU" altLang="en-US" sz="2000" dirty="0" err="1" smtClean="0"/>
                  <a:t>approximability</a:t>
                </a:r>
                <a:r>
                  <a:rPr lang="en-AU" altLang="en-US" sz="2000" dirty="0" smtClean="0"/>
                  <a:t> and adversarial learning beyond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alt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alt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AU" altLang="en-US" dirty="0" smtClean="0"/>
              </a:p>
            </p:txBody>
          </p:sp>
        </mc:Choice>
        <mc:Fallback xmlns="">
          <p:sp>
            <p:nvSpPr>
              <p:cNvPr id="63490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l="-4134" t="-99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1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AU" altLang="en-US" b="1" dirty="0" smtClean="0"/>
              <a:t>Michael Brand</a:t>
            </a:r>
          </a:p>
          <a:p>
            <a:pPr eaLnBrk="1" hangingPunct="1"/>
            <a:r>
              <a:rPr lang="en-AU" altLang="en-US" dirty="0" smtClean="0"/>
              <a:t>Joint work with David L. </a:t>
            </a:r>
            <a:r>
              <a:rPr lang="en-AU" altLang="en-US" dirty="0" err="1" smtClean="0"/>
              <a:t>Dowe</a:t>
            </a:r>
            <a:endParaRPr lang="en-AU" altLang="en-US" dirty="0" smtClean="0"/>
          </a:p>
          <a:p>
            <a:pPr eaLnBrk="1" hangingPunct="1"/>
            <a:r>
              <a:rPr lang="en-AU" altLang="en-US" dirty="0"/>
              <a:t>8</a:t>
            </a:r>
            <a:r>
              <a:rPr lang="en-AU" altLang="en-US" dirty="0" smtClean="0"/>
              <a:t> February,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65658"/>
          <a:stretch/>
        </p:blipFill>
        <p:spPr>
          <a:xfrm>
            <a:off x="395536" y="3717032"/>
            <a:ext cx="8388932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48" y="1001786"/>
            <a:ext cx="69488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AU" sz="1800" b="1" dirty="0" smtClean="0">
                <a:solidFill>
                  <a:schemeClr val="bg1"/>
                </a:solidFill>
              </a:rPr>
              <a:t>Information Technology</a:t>
            </a:r>
            <a:endParaRPr lang="en-A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10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Why the strange payoffs?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9248" y="1663909"/>
                <a:ext cx="8442325" cy="5057304"/>
              </a:xfrm>
            </p:spPr>
            <p:txBody>
              <a:bodyPr>
                <a:normAutofit/>
              </a:bodyPr>
              <a:lstStyle/>
              <a:p>
                <a:r>
                  <a:rPr lang="en-AU" dirty="0" smtClean="0"/>
                  <a:t>They </a:t>
                </a:r>
                <a:r>
                  <a:rPr lang="en-AU" dirty="0"/>
                  <a:t>are always </a:t>
                </a:r>
                <a:r>
                  <a:rPr lang="en-AU" dirty="0" smtClean="0"/>
                  <a:t>defined</a:t>
                </a:r>
                <a:r>
                  <a:rPr lang="en-AU" dirty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game is zero-sum and strategically symmetric, except for the essential </a:t>
                </a:r>
                <a:r>
                  <a:rPr lang="en-US" dirty="0" smtClean="0"/>
                  <a:t>distinction between </a:t>
                </a:r>
                <a:r>
                  <a:rPr lang="en-US" dirty="0"/>
                  <a:t>a player aiming to copy (Player </a:t>
                </a:r>
                <a:r>
                  <a:rPr lang="en-US" dirty="0" smtClean="0"/>
                  <a:t>“=”, </a:t>
                </a:r>
                <a:r>
                  <a:rPr lang="en-US" dirty="0"/>
                  <a:t>the pursuer) and a player aiming </a:t>
                </a:r>
                <a:r>
                  <a:rPr lang="en-US" dirty="0" smtClean="0"/>
                  <a:t>for dissimilarity </a:t>
                </a:r>
                <a:r>
                  <a:rPr lang="en-US" dirty="0"/>
                  <a:t>(Player </a:t>
                </a:r>
                <a:r>
                  <a:rPr lang="en-US" dirty="0" smtClean="0"/>
                  <a:t>“≠”, </a:t>
                </a:r>
                <a:r>
                  <a:rPr lang="en-US" dirty="0"/>
                  <a:t>the evader).</a:t>
                </a:r>
              </a:p>
              <a:p>
                <a:r>
                  <a:rPr lang="en-US" dirty="0" smtClean="0"/>
                  <a:t>The payoff </a:t>
                </a:r>
                <a:r>
                  <a:rPr lang="en-US" dirty="0"/>
                  <a:t>is a function solely of 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sequence. (This is important because </a:t>
                </a:r>
                <a:r>
                  <a:rPr lang="en-US" dirty="0" smtClean="0"/>
                  <a:t>the agents </a:t>
                </a:r>
                <a:r>
                  <a:rPr lang="en-US" dirty="0"/>
                  <a:t>only have visibility into </a:t>
                </a:r>
                <a:r>
                  <a:rPr lang="en-US" dirty="0" smtClean="0"/>
                  <a:t>this, not </a:t>
                </a:r>
                <a:r>
                  <a:rPr lang="en-US" dirty="0"/>
                  <a:t>full information regarding the game's evolution.)</a:t>
                </a:r>
              </a:p>
              <a:p>
                <a:r>
                  <a:rPr lang="en-US" dirty="0" smtClean="0"/>
                  <a:t>Where </a:t>
                </a:r>
                <a:r>
                  <a:rPr lang="en-US" dirty="0"/>
                  <a:t>a limit exists (in the </a:t>
                </a:r>
                <a:r>
                  <a:rPr lang="en-US" i="1" dirty="0" err="1"/>
                  <a:t>lim</a:t>
                </a:r>
                <a:r>
                  <a:rPr lang="en-US" dirty="0"/>
                  <a:t> sense) to the percentage of rounds to be won by </a:t>
                </a:r>
                <a:r>
                  <a:rPr lang="en-US" dirty="0" smtClean="0"/>
                  <a:t>a player</a:t>
                </a:r>
                <a:r>
                  <a:rPr lang="en-US" dirty="0"/>
                  <a:t>, the </a:t>
                </a:r>
                <a:r>
                  <a:rPr lang="en-US" dirty="0" smtClean="0"/>
                  <a:t>payoff </a:t>
                </a:r>
                <a:r>
                  <a:rPr lang="en-US" dirty="0"/>
                  <a:t>is this percentage.</a:t>
                </a:r>
              </a:p>
              <a:p>
                <a:pPr lvl="1"/>
                <a:r>
                  <a:rPr lang="en-US" dirty="0"/>
                  <a:t>In particular, note that when the </a:t>
                </a:r>
                <a:r>
                  <a:rPr lang="en-US" dirty="0" smtClean="0"/>
                  <a:t>payoff </a:t>
                </a:r>
                <a:r>
                  <a:rPr lang="en-US" dirty="0"/>
                  <a:t>functions take the value 0 or 1, there exists a </a:t>
                </a:r>
                <a:r>
                  <a:rPr lang="en-US" dirty="0" smtClean="0"/>
                  <a:t>limit (in </a:t>
                </a:r>
                <a:r>
                  <a:rPr lang="en-US" dirty="0"/>
                  <a:t>the </a:t>
                </a:r>
                <a:r>
                  <a:rPr lang="en-US" i="1" dirty="0" err="1"/>
                  <a:t>lim</a:t>
                </a:r>
                <a:r>
                  <a:rPr lang="en-US" dirty="0"/>
                  <a:t> sense</a:t>
                </a:r>
                <a:r>
                  <a:rPr lang="en-US" dirty="0" smtClean="0"/>
                  <a:t>)</a:t>
                </a:r>
                <a:r>
                  <a:rPr lang="en-AU" dirty="0" smtClean="0"/>
                  <a:t>.</a:t>
                </a:r>
                <a:endParaRPr lang="en-AU" altLang="en-US" dirty="0" smtClean="0"/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9248" y="1663909"/>
                <a:ext cx="8442325" cy="5057304"/>
              </a:xfrm>
              <a:blipFill rotWithShape="0">
                <a:blip r:embed="rId2"/>
                <a:stretch>
                  <a:fillRect l="-1733" t="-1446" r="-7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9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11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An iterated game of matching pennies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“=“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3" y="2059861"/>
            <a:ext cx="1688107" cy="1947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942559"/>
            <a:ext cx="2808312" cy="206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9624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“≠“</a:t>
            </a:r>
            <a:endParaRPr lang="en-AU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491880" y="2564904"/>
            <a:ext cx="36004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80012" y="2564904"/>
            <a:ext cx="360040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54693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8" y="2568449"/>
            <a:ext cx="1044116" cy="600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1" y="2564904"/>
            <a:ext cx="1003253" cy="699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35">
            <a:off x="3711598" y="2140414"/>
            <a:ext cx="1070806" cy="521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0348" y="3254318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030816" y="3254319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0" y="4171996"/>
            <a:ext cx="784459" cy="11446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9297" y="525671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Inspector</a:t>
            </a:r>
            <a:endParaRPr lang="en-AU" dirty="0"/>
          </a:p>
        </p:txBody>
      </p:sp>
      <p:cxnSp>
        <p:nvCxnSpPr>
          <p:cNvPr id="22" name="Elbow Connector 21"/>
          <p:cNvCxnSpPr>
            <a:stCxn id="15" idx="3"/>
            <a:endCxn id="21" idx="2"/>
          </p:cNvCxnSpPr>
          <p:nvPr/>
        </p:nvCxnSpPr>
        <p:spPr bwMode="auto">
          <a:xfrm flipV="1">
            <a:off x="3869579" y="3562096"/>
            <a:ext cx="1566009" cy="1182219"/>
          </a:xfrm>
          <a:prstGeom prst="bentConnector2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3685" y="4213196"/>
            <a:ext cx="2693939" cy="793453"/>
          </a:xfrm>
          <a:prstGeom prst="rect">
            <a:avLst/>
          </a:prstGeom>
        </p:spPr>
      </p:pic>
      <p:cxnSp>
        <p:nvCxnSpPr>
          <p:cNvPr id="27" name="Elbow Connector 26"/>
          <p:cNvCxnSpPr>
            <a:stCxn id="15" idx="1"/>
          </p:cNvCxnSpPr>
          <p:nvPr/>
        </p:nvCxnSpPr>
        <p:spPr bwMode="auto">
          <a:xfrm rot="10800000">
            <a:off x="2924818" y="3591413"/>
            <a:ext cx="160303" cy="1152902"/>
          </a:xfrm>
          <a:prstGeom prst="bentConnector2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6139" y="5540309"/>
            <a:ext cx="3681995" cy="6940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554623"/>
            <a:ext cx="5122776" cy="7165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9" y="4314990"/>
            <a:ext cx="1871700" cy="9100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72" y="4314989"/>
            <a:ext cx="1871700" cy="910093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5" idx="2"/>
            <a:endCxn id="18" idx="0"/>
          </p:cNvCxnSpPr>
          <p:nvPr/>
        </p:nvCxnSpPr>
        <p:spPr bwMode="auto">
          <a:xfrm>
            <a:off x="1027647" y="4007213"/>
            <a:ext cx="434762" cy="30777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8" idx="0"/>
            <a:endCxn id="43" idx="1"/>
          </p:cNvCxnSpPr>
          <p:nvPr/>
        </p:nvCxnSpPr>
        <p:spPr bwMode="auto">
          <a:xfrm flipV="1">
            <a:off x="1462409" y="2883700"/>
            <a:ext cx="1054258" cy="143129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560" name="Straight Arrow Connector 66559"/>
          <p:cNvCxnSpPr>
            <a:stCxn id="6" idx="2"/>
            <a:endCxn id="30" idx="0"/>
          </p:cNvCxnSpPr>
          <p:nvPr/>
        </p:nvCxnSpPr>
        <p:spPr bwMode="auto">
          <a:xfrm flipH="1">
            <a:off x="7013722" y="4007213"/>
            <a:ext cx="726122" cy="30777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566" name="Straight Arrow Connector 66565"/>
          <p:cNvCxnSpPr>
            <a:stCxn id="30" idx="0"/>
            <a:endCxn id="44" idx="3"/>
          </p:cNvCxnSpPr>
          <p:nvPr/>
        </p:nvCxnSpPr>
        <p:spPr bwMode="auto">
          <a:xfrm flipH="1" flipV="1">
            <a:off x="6199514" y="2848953"/>
            <a:ext cx="814208" cy="146603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567" name="TextBox 66566"/>
          <p:cNvSpPr txBox="1"/>
          <p:nvPr/>
        </p:nvSpPr>
        <p:spPr>
          <a:xfrm>
            <a:off x="1316737" y="4511045"/>
            <a:ext cx="92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Strategy</a:t>
            </a:r>
            <a:endParaRPr lang="en-AU" dirty="0"/>
          </a:p>
        </p:txBody>
      </p:sp>
      <p:sp>
        <p:nvSpPr>
          <p:cNvPr id="40" name="TextBox 39"/>
          <p:cNvSpPr txBox="1"/>
          <p:nvPr/>
        </p:nvSpPr>
        <p:spPr>
          <a:xfrm>
            <a:off x="6859797" y="4512493"/>
            <a:ext cx="92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Strategy</a:t>
            </a:r>
            <a:endParaRPr lang="en-AU" dirty="0"/>
          </a:p>
        </p:txBody>
      </p:sp>
      <p:sp>
        <p:nvSpPr>
          <p:cNvPr id="66568" name="TextBox 66567"/>
          <p:cNvSpPr txBox="1"/>
          <p:nvPr/>
        </p:nvSpPr>
        <p:spPr>
          <a:xfrm>
            <a:off x="0" y="5316634"/>
            <a:ext cx="300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Mixed strategy = distribution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6841" y="5316634"/>
            <a:ext cx="300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Mixed strategy = distribution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7" y="2636050"/>
            <a:ext cx="962025" cy="495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309"/>
          <a:stretch/>
        </p:blipFill>
        <p:spPr>
          <a:xfrm>
            <a:off x="5064509" y="2434953"/>
            <a:ext cx="1135005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40" grpId="0"/>
      <p:bldP spid="6656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12</a:t>
            </a:fld>
            <a:endParaRPr lang="en-AU" altLang="en-US" sz="9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Rectangle 4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AU" altLang="en-US" dirty="0" smtClean="0"/>
                  <a:t>The IMP game: </a:t>
                </a:r>
                <a14:m>
                  <m:oMath xmlns:m="http://schemas.openxmlformats.org/officeDocument/2006/math"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𝑰𝑴𝑷</m:t>
                    </m:r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altLang="en-US" dirty="0" smtClean="0"/>
              </a:p>
            </p:txBody>
          </p:sp>
        </mc:Choice>
        <mc:Fallback xmlns="">
          <p:sp>
            <p:nvSpPr>
              <p:cNvPr id="6656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70" t="-21000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>
            <a:off x="3491880" y="2564904"/>
            <a:ext cx="36004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80012" y="2564904"/>
            <a:ext cx="360040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54693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8" y="2568449"/>
            <a:ext cx="1044116" cy="600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1" y="2564904"/>
            <a:ext cx="1003253" cy="699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35">
            <a:off x="3711598" y="2140414"/>
            <a:ext cx="1070806" cy="521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0348" y="3254318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030816" y="3254319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520" y="4257092"/>
                <a:ext cx="8424168" cy="21698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444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Deterministic. (Or else Nash equilibrium is 50/50 independent coin tosses.)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Chosen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sz="1800" b="1" i="1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sz="1800" dirty="0" smtClean="0"/>
                  <a:t>, respectively.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Example: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sz="1800" b="1" i="1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sz="1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sz="1800" dirty="0" smtClean="0"/>
                  <a:t>= R.E. languages, agents are Turing machines and are not required to halt (in order to reject).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Choice of both agent is performed once, independently, at the beginning of the game. Agents have no direct knowledge of each other’s identity.</a:t>
                </a:r>
                <a:endParaRPr lang="en-A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57092"/>
                <a:ext cx="8424168" cy="2169825"/>
              </a:xfrm>
              <a:prstGeom prst="rect">
                <a:avLst/>
              </a:prstGeom>
              <a:blipFill rotWithShape="0">
                <a:blip r:embed="rId6"/>
                <a:stretch>
                  <a:fillRect l="-216" t="-551" r="-720" b="-2479"/>
                </a:stretch>
              </a:blipFill>
              <a:ln w="444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endCxn id="14" idx="2"/>
          </p:cNvCxnSpPr>
          <p:nvPr/>
        </p:nvCxnSpPr>
        <p:spPr bwMode="auto">
          <a:xfrm flipV="1">
            <a:off x="3085120" y="3562095"/>
            <a:ext cx="0" cy="69090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435588" y="3577944"/>
            <a:ext cx="0" cy="69090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7" y="2636050"/>
            <a:ext cx="962025" cy="49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309"/>
          <a:stretch/>
        </p:blipFill>
        <p:spPr>
          <a:xfrm>
            <a:off x="5064509" y="2434953"/>
            <a:ext cx="1135005" cy="828000"/>
          </a:xfrm>
          <a:prstGeom prst="rect">
            <a:avLst/>
          </a:prstGeom>
        </p:spPr>
      </p:pic>
      <p:sp>
        <p:nvSpPr>
          <p:cNvPr id="66561" name="TextBox 66560"/>
          <p:cNvSpPr txBox="1"/>
          <p:nvPr/>
        </p:nvSpPr>
        <p:spPr>
          <a:xfrm>
            <a:off x="2700338" y="2312876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=</a:t>
            </a:r>
            <a:endParaRPr lang="en-AU" sz="1800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362254" y="2106504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≠</a:t>
            </a:r>
            <a:endParaRPr lang="en-AU" sz="1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4434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6" grpId="0"/>
      <p:bldP spid="14" grpId="0"/>
      <p:bldP spid="21" grpId="0"/>
      <p:bldP spid="20" grpId="0" uiExpand="1" build="p" animBg="1"/>
      <p:bldP spid="66561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13</a:t>
            </a:fld>
            <a:endParaRPr lang="en-AU" altLang="en-US" sz="9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Rectangle 4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AU" altLang="en-US" dirty="0" smtClean="0"/>
                  <a:t>The IMP game: </a:t>
                </a:r>
                <a14:m>
                  <m:oMath xmlns:m="http://schemas.openxmlformats.org/officeDocument/2006/math"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𝑰𝑴𝑷</m:t>
                    </m:r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altLang="en-US" dirty="0" smtClean="0"/>
              </a:p>
            </p:txBody>
          </p:sp>
        </mc:Choice>
        <mc:Fallback xmlns="">
          <p:sp>
            <p:nvSpPr>
              <p:cNvPr id="6656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70" t="-21000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“=“ strategy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632104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“≠“ strategy</a:t>
            </a:r>
            <a:endParaRPr lang="en-AU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491880" y="2564904"/>
            <a:ext cx="36004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80012" y="2564904"/>
            <a:ext cx="360040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54693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8" y="2568449"/>
            <a:ext cx="1044116" cy="600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1" y="2564904"/>
            <a:ext cx="1003253" cy="699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35">
            <a:off x="3711598" y="2140414"/>
            <a:ext cx="1070806" cy="521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0348" y="3254318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030816" y="3254319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1520" y="4257092"/>
                <a:ext cx="8424168" cy="14773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444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Distributions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sz="1800" b="1" i="1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sz="1800" dirty="0" smtClean="0"/>
                  <a:t>, respectively.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Completely unconstrained. E.g., do not need to be computable.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Game payoffs are the </a:t>
                </a:r>
                <a:r>
                  <a:rPr lang="en-AU" sz="1800" i="1" dirty="0" smtClean="0"/>
                  <a:t>expected</a:t>
                </a:r>
                <a:r>
                  <a:rPr lang="en-AU" sz="1800" dirty="0" smtClean="0"/>
                  <a:t> payoffs for the game, given independent choices of agents from the two distributions.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57092"/>
                <a:ext cx="8424168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216" t="-800" b="-3600"/>
                </a:stretch>
              </a:blipFill>
              <a:ln w="444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V="1">
            <a:off x="1043608" y="3566186"/>
            <a:ext cx="0" cy="69090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7560332" y="3562095"/>
            <a:ext cx="0" cy="69090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7" y="2636050"/>
            <a:ext cx="962025" cy="49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309"/>
          <a:stretch/>
        </p:blipFill>
        <p:spPr>
          <a:xfrm>
            <a:off x="5064509" y="2434953"/>
            <a:ext cx="1135005" cy="82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75" y="2393906"/>
            <a:ext cx="1871700" cy="910093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stCxn id="46" idx="1"/>
          </p:cNvCxnSpPr>
          <p:nvPr/>
        </p:nvCxnSpPr>
        <p:spPr bwMode="auto">
          <a:xfrm flipH="1">
            <a:off x="6199514" y="2848953"/>
            <a:ext cx="276761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2" y="2428653"/>
            <a:ext cx="1871700" cy="910093"/>
          </a:xfrm>
          <a:prstGeom prst="rect">
            <a:avLst/>
          </a:prstGeom>
        </p:spPr>
      </p:pic>
      <p:cxnSp>
        <p:nvCxnSpPr>
          <p:cNvPr id="49" name="Straight Arrow Connector 48"/>
          <p:cNvCxnSpPr>
            <a:stCxn id="48" idx="3"/>
          </p:cNvCxnSpPr>
          <p:nvPr/>
        </p:nvCxnSpPr>
        <p:spPr bwMode="auto">
          <a:xfrm>
            <a:off x="2057872" y="2883700"/>
            <a:ext cx="458795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700338" y="2312876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=</a:t>
            </a:r>
            <a:endParaRPr lang="en-AU" sz="1800" b="1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5362254" y="2106504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≠</a:t>
            </a:r>
            <a:endParaRPr lang="en-AU" sz="1800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1316930" y="2502925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D</a:t>
            </a:r>
            <a:r>
              <a:rPr lang="en-AU" sz="1800" b="1" baseline="-25000" dirty="0" smtClean="0"/>
              <a:t>=</a:t>
            </a:r>
            <a:endParaRPr lang="en-AU" sz="1800" b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7674093" y="2496826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D</a:t>
            </a:r>
            <a:r>
              <a:rPr lang="en-AU" sz="1800" b="1" baseline="-25000" dirty="0" smtClean="0"/>
              <a:t>≠</a:t>
            </a:r>
            <a:endParaRPr lang="en-AU" sz="1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36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41" grpId="0" uiExpand="1" build="p" animBg="1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14</a:t>
            </a:fld>
            <a:endParaRPr lang="en-AU" altLang="en-US" sz="9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Rectangle 4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AU" altLang="en-US" dirty="0" smtClean="0"/>
                  <a:t>The IMP game: </a:t>
                </a:r>
                <a14:m>
                  <m:oMath xmlns:m="http://schemas.openxmlformats.org/officeDocument/2006/math"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𝑰𝑴𝑷</m:t>
                    </m:r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altLang="en-US" dirty="0" smtClean="0"/>
              </a:p>
            </p:txBody>
          </p:sp>
        </mc:Choice>
        <mc:Fallback xmlns="">
          <p:sp>
            <p:nvSpPr>
              <p:cNvPr id="6656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70" t="-21000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“=“ strategy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632104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“≠“ strategy</a:t>
            </a:r>
            <a:endParaRPr lang="en-AU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491880" y="2564904"/>
            <a:ext cx="36004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80012" y="2564904"/>
            <a:ext cx="360040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54693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8" y="2568449"/>
            <a:ext cx="1044116" cy="600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1" y="2564904"/>
            <a:ext cx="1003253" cy="699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35">
            <a:off x="3711598" y="2140414"/>
            <a:ext cx="1070806" cy="521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0348" y="3254318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030816" y="3254319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4257092"/>
            <a:ext cx="275777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 smtClean="0"/>
              <a:t>Oracle.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 smtClean="0"/>
              <a:t>Does not need to be computable.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 smtClean="0"/>
              <a:t>Performs a </a:t>
            </a:r>
            <a:r>
              <a:rPr lang="en-AU" sz="1800" dirty="0" err="1" smtClean="0"/>
              <a:t>xor</a:t>
            </a:r>
            <a:r>
              <a:rPr lang="en-AU" sz="1800" dirty="0" smtClean="0"/>
              <a:t> over accept/reject choices.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0" y="4171996"/>
            <a:ext cx="784459" cy="11446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09297" y="525671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Inspector</a:t>
            </a:r>
            <a:endParaRPr lang="en-AU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3685" y="4213196"/>
            <a:ext cx="2693939" cy="793453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41" idx="0"/>
            <a:endCxn id="26" idx="0"/>
          </p:cNvCxnSpPr>
          <p:nvPr/>
        </p:nvCxnSpPr>
        <p:spPr bwMode="auto">
          <a:xfrm rot="5400000" flipH="1" flipV="1">
            <a:off x="2511331" y="3291074"/>
            <a:ext cx="85096" cy="1846941"/>
          </a:xfrm>
          <a:prstGeom prst="bentConnector3">
            <a:avLst>
              <a:gd name="adj1" fmla="val 368638"/>
            </a:avLst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25387" y="4326341"/>
            <a:ext cx="378933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u="sng" dirty="0" smtClean="0"/>
              <a:t>Observation</a:t>
            </a:r>
            <a:r>
              <a:rPr lang="en-AU" sz="1800" dirty="0" smtClean="0"/>
              <a:t>:</a:t>
            </a:r>
          </a:p>
          <a:p>
            <a:pPr algn="l"/>
            <a:r>
              <a:rPr lang="en-AU" sz="1800" dirty="0" smtClean="0"/>
              <a:t>The key to enabling the learning from examples of incomputable functions is to have a method to generate the examples...</a:t>
            </a:r>
            <a:endParaRPr lang="en-AU" sz="18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7" y="2636050"/>
            <a:ext cx="962025" cy="495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309"/>
          <a:stretch/>
        </p:blipFill>
        <p:spPr>
          <a:xfrm>
            <a:off x="5064509" y="2434953"/>
            <a:ext cx="1135005" cy="82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75" y="2393906"/>
            <a:ext cx="1871700" cy="910093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34" idx="1"/>
          </p:cNvCxnSpPr>
          <p:nvPr/>
        </p:nvCxnSpPr>
        <p:spPr bwMode="auto">
          <a:xfrm flipH="1">
            <a:off x="6199514" y="2848953"/>
            <a:ext cx="276761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2" y="2428653"/>
            <a:ext cx="1871700" cy="910093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stCxn id="36" idx="3"/>
          </p:cNvCxnSpPr>
          <p:nvPr/>
        </p:nvCxnSpPr>
        <p:spPr bwMode="auto">
          <a:xfrm>
            <a:off x="2057872" y="2883700"/>
            <a:ext cx="458795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700338" y="2312876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=</a:t>
            </a:r>
            <a:endParaRPr lang="en-AU" sz="18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362254" y="2106504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≠</a:t>
            </a:r>
            <a:endParaRPr lang="en-AU" sz="1800" b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1316930" y="2502925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D</a:t>
            </a:r>
            <a:r>
              <a:rPr lang="en-AU" sz="1800" b="1" baseline="-25000" dirty="0" smtClean="0"/>
              <a:t>=</a:t>
            </a:r>
            <a:endParaRPr lang="en-AU" sz="1800" b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674093" y="2496826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D</a:t>
            </a:r>
            <a:r>
              <a:rPr lang="en-AU" sz="1800" b="1" baseline="-25000" dirty="0" smtClean="0"/>
              <a:t>≠</a:t>
            </a:r>
            <a:endParaRPr lang="en-AU" sz="1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0460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animBg="1"/>
      <p:bldP spid="2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Elbow Connector 30"/>
          <p:cNvCxnSpPr/>
          <p:nvPr/>
        </p:nvCxnSpPr>
        <p:spPr bwMode="auto">
          <a:xfrm flipV="1">
            <a:off x="3869579" y="3562096"/>
            <a:ext cx="1566009" cy="1182219"/>
          </a:xfrm>
          <a:prstGeom prst="bentConnector2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31"/>
          <p:cNvCxnSpPr/>
          <p:nvPr/>
        </p:nvCxnSpPr>
        <p:spPr bwMode="auto">
          <a:xfrm rot="10800000">
            <a:off x="2924818" y="3591413"/>
            <a:ext cx="160303" cy="1152902"/>
          </a:xfrm>
          <a:prstGeom prst="bentConnector2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15</a:t>
            </a:fld>
            <a:endParaRPr lang="en-AU" altLang="en-US" sz="9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Rectangle 4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AU" altLang="en-US" dirty="0" smtClean="0"/>
                  <a:t>The IMP game: </a:t>
                </a:r>
                <a14:m>
                  <m:oMath xmlns:m="http://schemas.openxmlformats.org/officeDocument/2006/math"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𝑰𝑴𝑷</m:t>
                    </m:r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altLang="en-US" dirty="0" smtClean="0"/>
              </a:p>
            </p:txBody>
          </p:sp>
        </mc:Choice>
        <mc:Fallback xmlns="">
          <p:sp>
            <p:nvSpPr>
              <p:cNvPr id="6656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70" t="-21000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“=“ strategy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632104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“≠“ strategy</a:t>
            </a:r>
            <a:endParaRPr lang="en-AU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491880" y="2564904"/>
            <a:ext cx="36004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80012" y="2564904"/>
            <a:ext cx="360040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54693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8" y="2568449"/>
            <a:ext cx="1044116" cy="600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1" y="2564904"/>
            <a:ext cx="1003253" cy="699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35">
            <a:off x="3711598" y="2140414"/>
            <a:ext cx="1070806" cy="521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0348" y="3254318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030816" y="3254319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2" y="2428653"/>
            <a:ext cx="1871700" cy="9100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75" y="2393906"/>
            <a:ext cx="1871700" cy="910093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8" idx="3"/>
            <a:endCxn id="39" idx="1"/>
          </p:cNvCxnSpPr>
          <p:nvPr/>
        </p:nvCxnSpPr>
        <p:spPr bwMode="auto">
          <a:xfrm>
            <a:off x="2057872" y="2883700"/>
            <a:ext cx="458795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566" name="Straight Arrow Connector 66565"/>
          <p:cNvCxnSpPr>
            <a:stCxn id="30" idx="1"/>
            <a:endCxn id="40" idx="3"/>
          </p:cNvCxnSpPr>
          <p:nvPr/>
        </p:nvCxnSpPr>
        <p:spPr bwMode="auto">
          <a:xfrm flipH="1">
            <a:off x="6199514" y="2848953"/>
            <a:ext cx="276761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5275" y="4142825"/>
                <a:ext cx="3185217" cy="18928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444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The feedback is </a:t>
                </a:r>
                <a:r>
                  <a:rPr lang="en-AU" sz="1800" i="1" dirty="0" smtClean="0"/>
                  <a:t>only</a:t>
                </a:r>
                <a:r>
                  <a:rPr lang="en-AU" sz="1800" dirty="0" smtClean="0"/>
                  <a:t>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sz="1800" dirty="0" smtClean="0"/>
                  <a:t>, the list of previous rounds’ winners.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Note: the </a:t>
                </a:r>
                <a:r>
                  <a:rPr lang="en-AU" sz="1800" i="1" dirty="0" smtClean="0"/>
                  <a:t>bit-length</a:t>
                </a:r>
                <a:r>
                  <a:rPr lang="en-AU" sz="1800" dirty="0" smtClean="0"/>
                  <a:t> of the input to the agents is the round number.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75" y="4142825"/>
                <a:ext cx="3185217" cy="1892826"/>
              </a:xfrm>
              <a:prstGeom prst="rect">
                <a:avLst/>
              </a:prstGeom>
              <a:blipFill rotWithShape="0">
                <a:blip r:embed="rId7"/>
                <a:stretch>
                  <a:fillRect l="-756" t="-946" r="-567" b="-3155"/>
                </a:stretch>
              </a:blipFill>
              <a:ln w="444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0" y="4171996"/>
            <a:ext cx="784459" cy="11446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09297" y="525671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Inspector</a:t>
            </a:r>
            <a:endParaRPr lang="en-AU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3685" y="4213196"/>
            <a:ext cx="2693939" cy="793453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41" idx="0"/>
          </p:cNvCxnSpPr>
          <p:nvPr/>
        </p:nvCxnSpPr>
        <p:spPr bwMode="auto">
          <a:xfrm rot="16200000" flipV="1">
            <a:off x="6350805" y="3085746"/>
            <a:ext cx="250382" cy="1863776"/>
          </a:xfrm>
          <a:prstGeom prst="bentConnector2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176" y="4141270"/>
            <a:ext cx="2757777" cy="1892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 smtClean="0"/>
              <a:t>Agents are effectively “restarted” at every iteration.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 smtClean="0"/>
              <a:t>The feedback from the inspector is their input string.</a:t>
            </a:r>
          </a:p>
        </p:txBody>
      </p:sp>
      <p:cxnSp>
        <p:nvCxnSpPr>
          <p:cNvPr id="36" name="Elbow Connector 35"/>
          <p:cNvCxnSpPr>
            <a:stCxn id="35" idx="0"/>
          </p:cNvCxnSpPr>
          <p:nvPr/>
        </p:nvCxnSpPr>
        <p:spPr bwMode="auto">
          <a:xfrm rot="5400000" flipH="1" flipV="1">
            <a:off x="2006136" y="3321373"/>
            <a:ext cx="248827" cy="1390968"/>
          </a:xfrm>
          <a:prstGeom prst="bentConnector2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7" y="2636050"/>
            <a:ext cx="962025" cy="495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309"/>
          <a:stretch/>
        </p:blipFill>
        <p:spPr>
          <a:xfrm>
            <a:off x="5064509" y="2434953"/>
            <a:ext cx="1135005" cy="828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700338" y="2312876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=</a:t>
            </a:r>
            <a:endParaRPr lang="en-AU" sz="1800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362254" y="2106504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L</a:t>
            </a:r>
            <a:r>
              <a:rPr lang="en-AU" sz="1800" b="1" baseline="-25000" dirty="0" smtClean="0"/>
              <a:t>≠</a:t>
            </a:r>
            <a:endParaRPr lang="en-AU" sz="1800" b="1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1316930" y="2502925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D</a:t>
            </a:r>
            <a:r>
              <a:rPr lang="en-AU" sz="1800" b="1" baseline="-25000" dirty="0" smtClean="0"/>
              <a:t>=</a:t>
            </a:r>
            <a:endParaRPr lang="en-AU" sz="1800" b="1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7674093" y="2496826"/>
            <a:ext cx="5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D</a:t>
            </a:r>
            <a:r>
              <a:rPr lang="en-AU" sz="1800" b="1" baseline="-25000" dirty="0" smtClean="0"/>
              <a:t>≠</a:t>
            </a:r>
            <a:endParaRPr lang="en-AU" sz="1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845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animBg="1"/>
      <p:bldP spid="3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6FAE32-58BD-4CEC-9B59-DC804AF7B25C}" type="slidenum">
              <a:rPr lang="en-AU" altLang="en-US" sz="900">
                <a:solidFill>
                  <a:schemeClr val="tx2"/>
                </a:solidFill>
              </a:rPr>
              <a:pPr eaLnBrk="1" hangingPunct="1"/>
              <a:t>16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Reminder of some (standard) definitions we’ll use</a:t>
            </a:r>
          </a:p>
        </p:txBody>
      </p:sp>
    </p:spTree>
    <p:extLst>
      <p:ext uri="{BB962C8B-B14F-4D97-AF65-F5344CB8AC3E}">
        <p14:creationId xmlns:p14="http://schemas.microsoft.com/office/powerpoint/2010/main" val="1065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17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The Arithmetical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"/>
              <p:cNvSpPr txBox="1">
                <a:spLocks noChangeArrowheads="1"/>
              </p:cNvSpPr>
              <p:nvPr/>
            </p:nvSpPr>
            <p:spPr bwMode="auto">
              <a:xfrm>
                <a:off x="2519772" y="1663700"/>
                <a:ext cx="6317841" cy="475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65113" indent="-265113" algn="l" rtl="0" eaLnBrk="0" fontAlgn="base" hangingPunct="0">
                  <a:spcBef>
                    <a:spcPct val="0"/>
                  </a:spcBef>
                  <a:spcAft>
                    <a:spcPts val="1200"/>
                  </a:spcAft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1700" indent="-3095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36688" indent="-3317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3357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156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5pPr>
                <a:lvl6pPr marL="279876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325596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71316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417036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 smtClean="0"/>
                  <a:t> - The decidable (recursive) languages.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 </a:t>
                </a:r>
                <a:r>
                  <a:rPr lang="en-AU" altLang="en-US" kern="0" dirty="0" smtClean="0"/>
                  <a:t>- The R. E. languages. (TM acceptable.)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 </a:t>
                </a:r>
                <a:r>
                  <a:rPr lang="en-AU" altLang="en-US" kern="0" dirty="0" smtClean="0"/>
                  <a:t>- The co-R. E. languages.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 smtClean="0"/>
                  <a:t>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 smtClean="0"/>
                  <a:t>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 smtClean="0"/>
                  <a:t> - Same, but with an Oracle for halting.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 </a:t>
                </a:r>
                <a:r>
                  <a:rPr lang="en-AU" altLang="en-US" kern="0" dirty="0" smtClean="0"/>
                  <a:t>- Same, but with an Oracle for halting of level 2 machines.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kern="0" dirty="0"/>
                  <a:t> </a:t>
                </a:r>
                <a:r>
                  <a:rPr lang="en-AU" altLang="en-US" kern="0" dirty="0" smtClean="0"/>
                  <a:t>- etc..</a:t>
                </a:r>
              </a:p>
            </p:txBody>
          </p:sp>
        </mc:Choice>
        <mc:Fallback xmlns="">
          <p:sp>
            <p:nvSpPr>
              <p:cNvPr id="17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772" y="1663700"/>
                <a:ext cx="6317841" cy="4752975"/>
              </a:xfrm>
              <a:prstGeom prst="rect">
                <a:avLst/>
              </a:prstGeom>
              <a:blipFill rotWithShape="0">
                <a:blip r:embed="rId2"/>
                <a:stretch>
                  <a:fillRect l="-2314" t="-1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Triangle 19"/>
          <p:cNvSpPr/>
          <p:nvPr/>
        </p:nvSpPr>
        <p:spPr bwMode="auto">
          <a:xfrm>
            <a:off x="678950" y="5337210"/>
            <a:ext cx="1619535" cy="936104"/>
          </a:xfrm>
          <a:prstGeom prst="rt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>
            <a:off x="684213" y="5337212"/>
            <a:ext cx="1619535" cy="936104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84213" y="5805264"/>
            <a:ext cx="1619535" cy="468052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3278" y="5944572"/>
                <a:ext cx="235706" cy="21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78" y="5944572"/>
                <a:ext cx="235706" cy="219163"/>
              </a:xfrm>
              <a:prstGeom prst="rect">
                <a:avLst/>
              </a:prstGeom>
              <a:blipFill rotWithShape="0">
                <a:blip r:embed="rId3"/>
                <a:stretch>
                  <a:fillRect l="-26316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0237" y="5695681"/>
                <a:ext cx="235706" cy="21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37" y="5695681"/>
                <a:ext cx="235706" cy="219163"/>
              </a:xfrm>
              <a:prstGeom prst="rect">
                <a:avLst/>
              </a:prstGeom>
              <a:blipFill rotWithShape="0">
                <a:blip r:embed="rId4"/>
                <a:stretch>
                  <a:fillRect l="-26316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45248" y="5695681"/>
                <a:ext cx="260008" cy="21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48" y="5695681"/>
                <a:ext cx="260008" cy="219163"/>
              </a:xfrm>
              <a:prstGeom prst="rect">
                <a:avLst/>
              </a:prstGeom>
              <a:blipFill rotWithShape="0">
                <a:blip r:embed="rId5"/>
                <a:stretch>
                  <a:fillRect l="-23256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Triangle 24"/>
          <p:cNvSpPr/>
          <p:nvPr/>
        </p:nvSpPr>
        <p:spPr bwMode="auto">
          <a:xfrm>
            <a:off x="678950" y="4384203"/>
            <a:ext cx="1619535" cy="936104"/>
          </a:xfrm>
          <a:prstGeom prst="rt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ight Triangle 25"/>
          <p:cNvSpPr/>
          <p:nvPr/>
        </p:nvSpPr>
        <p:spPr bwMode="auto">
          <a:xfrm>
            <a:off x="684213" y="4384205"/>
            <a:ext cx="1619535" cy="936104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>
            <a:off x="684213" y="4852257"/>
            <a:ext cx="1619535" cy="468052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91195" y="4991565"/>
                <a:ext cx="239873" cy="219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95" y="4991565"/>
                <a:ext cx="239873" cy="219612"/>
              </a:xfrm>
              <a:prstGeom prst="rect">
                <a:avLst/>
              </a:prstGeom>
              <a:blipFill rotWithShape="0">
                <a:blip r:embed="rId6"/>
                <a:stretch>
                  <a:fillRect l="-25000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0237" y="4742674"/>
                <a:ext cx="235706" cy="21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37" y="4742674"/>
                <a:ext cx="235706" cy="219163"/>
              </a:xfrm>
              <a:prstGeom prst="rect">
                <a:avLst/>
              </a:prstGeom>
              <a:blipFill rotWithShape="0">
                <a:blip r:embed="rId7"/>
                <a:stretch>
                  <a:fillRect l="-26316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45248" y="4742674"/>
                <a:ext cx="260008" cy="219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48" y="4742674"/>
                <a:ext cx="260008" cy="219612"/>
              </a:xfrm>
              <a:prstGeom prst="rect">
                <a:avLst/>
              </a:prstGeom>
              <a:blipFill rotWithShape="0">
                <a:blip r:embed="rId8"/>
                <a:stretch>
                  <a:fillRect l="-23256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Triangle 31"/>
          <p:cNvSpPr/>
          <p:nvPr/>
        </p:nvSpPr>
        <p:spPr bwMode="auto">
          <a:xfrm>
            <a:off x="681612" y="3431194"/>
            <a:ext cx="1619535" cy="936104"/>
          </a:xfrm>
          <a:prstGeom prst="rt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ight Triangle 32"/>
          <p:cNvSpPr/>
          <p:nvPr/>
        </p:nvSpPr>
        <p:spPr bwMode="auto">
          <a:xfrm>
            <a:off x="686875" y="3431196"/>
            <a:ext cx="1619535" cy="936104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>
            <a:off x="686875" y="3899248"/>
            <a:ext cx="1619535" cy="468052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93857" y="4038556"/>
                <a:ext cx="239873" cy="220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57" y="4038556"/>
                <a:ext cx="239873" cy="220701"/>
              </a:xfrm>
              <a:prstGeom prst="rect">
                <a:avLst/>
              </a:prstGeom>
              <a:blipFill rotWithShape="0">
                <a:blip r:embed="rId9"/>
                <a:stretch>
                  <a:fillRect l="-25641" b="-162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02899" y="3789665"/>
                <a:ext cx="235706" cy="21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99" y="3789665"/>
                <a:ext cx="235706" cy="219163"/>
              </a:xfrm>
              <a:prstGeom prst="rect">
                <a:avLst/>
              </a:prstGeom>
              <a:blipFill rotWithShape="0">
                <a:blip r:embed="rId10"/>
                <a:stretch>
                  <a:fillRect l="-25641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47910" y="3789665"/>
                <a:ext cx="260008" cy="21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10" y="3789665"/>
                <a:ext cx="260008" cy="219163"/>
              </a:xfrm>
              <a:prstGeom prst="rect">
                <a:avLst/>
              </a:prstGeom>
              <a:blipFill rotWithShape="0">
                <a:blip r:embed="rId11"/>
                <a:stretch>
                  <a:fillRect l="-23810" b="-19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Triangle 45"/>
          <p:cNvSpPr/>
          <p:nvPr/>
        </p:nvSpPr>
        <p:spPr bwMode="auto">
          <a:xfrm>
            <a:off x="684243" y="2010131"/>
            <a:ext cx="1619535" cy="936104"/>
          </a:xfrm>
          <a:prstGeom prst="rt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ight Triangle 46"/>
          <p:cNvSpPr/>
          <p:nvPr/>
        </p:nvSpPr>
        <p:spPr bwMode="auto">
          <a:xfrm>
            <a:off x="689506" y="2010133"/>
            <a:ext cx="1619535" cy="936104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689506" y="2478185"/>
            <a:ext cx="1619535" cy="468052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99565" y="2617493"/>
                <a:ext cx="233717" cy="228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65" y="2617493"/>
                <a:ext cx="233717" cy="228396"/>
              </a:xfrm>
              <a:prstGeom prst="rect">
                <a:avLst/>
              </a:prstGeom>
              <a:blipFill rotWithShape="0">
                <a:blip r:embed="rId12"/>
                <a:stretch>
                  <a:fillRect l="-26316" b="-210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05402" y="2368602"/>
                <a:ext cx="235962" cy="228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2" y="2368602"/>
                <a:ext cx="235962" cy="228396"/>
              </a:xfrm>
              <a:prstGeom prst="rect">
                <a:avLst/>
              </a:prstGeom>
              <a:blipFill rotWithShape="0">
                <a:blip r:embed="rId13"/>
                <a:stretch>
                  <a:fillRect l="-26316" b="-216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50541" y="2368602"/>
                <a:ext cx="260007" cy="228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41" y="2368602"/>
                <a:ext cx="260007" cy="228396"/>
              </a:xfrm>
              <a:prstGeom prst="rect">
                <a:avLst/>
              </a:prstGeom>
              <a:blipFill rotWithShape="0">
                <a:blip r:embed="rId14"/>
                <a:stretch>
                  <a:fillRect l="-23256" b="-216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1395910" y="3501008"/>
            <a:ext cx="115221" cy="10801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395910" y="3314728"/>
            <a:ext cx="115221" cy="10801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398212" y="3137062"/>
            <a:ext cx="115221" cy="10801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429162" y="2159311"/>
            <a:ext cx="115221" cy="10801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429161" y="1981485"/>
            <a:ext cx="115221" cy="10801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29161" y="1802949"/>
            <a:ext cx="115221" cy="10801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4213" y="1808820"/>
            <a:ext cx="0" cy="4464496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303748" y="1808820"/>
            <a:ext cx="0" cy="4464496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84213" y="6273316"/>
            <a:ext cx="1619535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694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  <p:bldP spid="20" grpId="0" animBg="1"/>
      <p:bldP spid="12" grpId="0" animBg="1"/>
      <p:bldP spid="8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46" grpId="0" animBg="1"/>
      <p:bldP spid="47" grpId="0" animBg="1"/>
      <p:bldP spid="48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18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AU" altLang="en-US" dirty="0" smtClean="0"/>
                  <a:t>A basic concept from game theory.</a:t>
                </a:r>
              </a:p>
              <a:p>
                <a:pPr eaLnBrk="1" hangingPunct="1"/>
                <a:r>
                  <a:rPr lang="en-AU" altLang="en-US" dirty="0" smtClean="0"/>
                  <a:t>Definition: a pair of (mixed) strategies </a:t>
                </a:r>
                <a14:m>
                  <m:oMath xmlns:m="http://schemas.openxmlformats.org/officeDocument/2006/math"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U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  <m:sup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AU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  <m:sup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altLang="en-US" dirty="0" smtClean="0"/>
                  <a:t>, such that neither player can improve their expected payoff by switching to another strategy given that the other player maintains its equilibrium strategy.</a:t>
                </a:r>
              </a:p>
              <a:p>
                <a:pPr eaLnBrk="1" hangingPunct="1"/>
                <a:r>
                  <a:rPr lang="en-AU" altLang="en-US" dirty="0" smtClean="0"/>
                  <a:t>We define</a:t>
                </a:r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endParaRPr lang="en-AU" altLang="en-US" dirty="0" smtClean="0"/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r>
                  <a:rPr lang="en-AU" altLang="en-US" dirty="0" smtClean="0"/>
                  <a:t>Where </a:t>
                </a:r>
                <a:r>
                  <a:rPr lang="en-AU" altLang="en-US" i="1" dirty="0" err="1" smtClean="0"/>
                  <a:t>minmax</a:t>
                </a:r>
                <a:r>
                  <a:rPr lang="en-AU" altLang="en-US" dirty="0" smtClean="0"/>
                  <a:t>=</a:t>
                </a:r>
                <a:r>
                  <a:rPr lang="en-AU" altLang="en-US" i="1" dirty="0" err="1" smtClean="0"/>
                  <a:t>maxmin</a:t>
                </a:r>
                <a:r>
                  <a:rPr lang="en-AU" altLang="en-US" dirty="0" smtClean="0"/>
                  <a:t>, this is called the “value” of the game. Notably, it may be that no strategy pair attains the value, even if it exists. (The space of distributions is not compact.)</a:t>
                </a:r>
              </a:p>
              <a:p>
                <a:pPr eaLnBrk="1" hangingPunct="1"/>
                <a:r>
                  <a:rPr lang="en-AU" altLang="en-US" dirty="0" smtClean="0"/>
                  <a:t>By definition, the payoff for any Nash equilibrium pair equals both.</a:t>
                </a:r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33" t="-1538" r="-722" b="-2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068960"/>
            <a:ext cx="5112568" cy="18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6FAE32-58BD-4CEC-9B59-DC804AF7B25C}" type="slidenum">
              <a:rPr lang="en-AU" altLang="en-US" sz="900">
                <a:solidFill>
                  <a:schemeClr val="tx2"/>
                </a:solidFill>
              </a:rPr>
              <a:pPr eaLnBrk="1" hangingPunct="1"/>
              <a:t>19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Warm-up: halting Turing machines</a:t>
            </a:r>
          </a:p>
        </p:txBody>
      </p:sp>
    </p:spTree>
    <p:extLst>
      <p:ext uri="{BB962C8B-B14F-4D97-AF65-F5344CB8AC3E}">
        <p14:creationId xmlns:p14="http://schemas.microsoft.com/office/powerpoint/2010/main" val="29598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Three questions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b="1" dirty="0" err="1" smtClean="0"/>
              <a:t>Approximability</a:t>
            </a:r>
            <a:endParaRPr lang="en-AU" altLang="en-US" b="1" dirty="0" smtClean="0"/>
          </a:p>
          <a:p>
            <a:pPr lvl="1" eaLnBrk="1" hangingPunct="1"/>
            <a:r>
              <a:rPr lang="en-AU" altLang="en-US" dirty="0" smtClean="0"/>
              <a:t>How much can (well chosen) elements from one set be made to resemble (arbitrary) elements from another set?</a:t>
            </a:r>
          </a:p>
          <a:p>
            <a:pPr lvl="1" eaLnBrk="1" hangingPunct="1"/>
            <a:r>
              <a:rPr lang="en-AU" altLang="en-US" dirty="0" smtClean="0"/>
              <a:t>We consider languages and</a:t>
            </a:r>
          </a:p>
          <a:p>
            <a:pPr eaLnBrk="1" hangingPunct="1"/>
            <a:r>
              <a:rPr lang="en-AU" altLang="en-US" b="1" dirty="0" smtClean="0"/>
              <a:t>Learning</a:t>
            </a:r>
          </a:p>
          <a:p>
            <a:pPr lvl="1" eaLnBrk="1" hangingPunct="1"/>
            <a:r>
              <a:rPr lang="en-AU" altLang="en-US" dirty="0" smtClean="0"/>
              <a:t>How well can one predict a sequence by seeing its past elements?</a:t>
            </a:r>
          </a:p>
          <a:p>
            <a:pPr eaLnBrk="1" hangingPunct="1"/>
            <a:r>
              <a:rPr lang="en-AU" altLang="en-US" b="1" dirty="0" smtClean="0"/>
              <a:t>Adversarial learning</a:t>
            </a:r>
          </a:p>
          <a:p>
            <a:pPr lvl="1" eaLnBrk="1" hangingPunct="1"/>
            <a:r>
              <a:rPr lang="en-AU" altLang="en-US" dirty="0" smtClean="0"/>
              <a:t>Two adversaries try to predict each other’s moves and capitalise on the predictions. How well can each do?</a:t>
            </a:r>
          </a:p>
          <a:p>
            <a:pPr lvl="1" eaLnBrk="1" hangingPunct="1"/>
            <a:r>
              <a:rPr lang="en-AU" altLang="en-US" dirty="0" smtClean="0"/>
              <a:t>Very hot topic, currently:</a:t>
            </a:r>
          </a:p>
          <a:p>
            <a:pPr lvl="2" eaLnBrk="1" hangingPunct="1"/>
            <a:r>
              <a:rPr lang="en-AU" altLang="en-US" dirty="0" smtClean="0"/>
              <a:t>Online bidding strategies.</a:t>
            </a:r>
          </a:p>
          <a:p>
            <a:pPr lvl="2" eaLnBrk="1" hangingPunct="1"/>
            <a:r>
              <a:rPr lang="en-AU" altLang="en-US" dirty="0" smtClean="0"/>
              <a:t>Poisoning attacks.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03" y="2672916"/>
            <a:ext cx="4405772" cy="5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20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Characterisation of Nash equilibria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Theorem 2:</a:t>
                </a:r>
                <a:r>
                  <a:rPr lang="en-AU" altLang="en-US" i="1" dirty="0" smtClean="0"/>
                  <a:t> The game </a:t>
                </a:r>
                <a14:m>
                  <m:oMath xmlns:m="http://schemas.openxmlformats.org/officeDocument/2006/math"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𝐼𝑀𝑃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U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AU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altLang="en-US" i="1" dirty="0" smtClean="0"/>
                  <a:t> has no Nash equilibria.</a:t>
                </a:r>
              </a:p>
              <a:p>
                <a:pPr marL="0" indent="0" eaLnBrk="1" hangingPunct="1">
                  <a:buNone/>
                </a:pPr>
                <a:endParaRPr lang="en-AU" altLang="en-US" dirty="0"/>
              </a:p>
              <a:p>
                <a:pPr marL="0" indent="0" eaLnBrk="1" hangingPunct="1">
                  <a:buNone/>
                </a:pPr>
                <a:endParaRPr lang="en-AU" altLang="en-US" dirty="0" smtClean="0"/>
              </a:p>
              <a:p>
                <a:pPr eaLnBrk="1" hangingPunct="1"/>
                <a:r>
                  <a:rPr lang="en-AU" altLang="en-US" i="1" dirty="0" smtClean="0"/>
                  <a:t>Proof.</a:t>
                </a:r>
              </a:p>
              <a:p>
                <a:pPr lvl="1" eaLnBrk="1" hangingPunct="1"/>
                <a:r>
                  <a:rPr lang="en-AU" altLang="en-US" dirty="0" smtClean="0"/>
                  <a:t>Consider a (necessarily incomputable) enumeration, </a:t>
                </a:r>
                <a:r>
                  <a:rPr lang="en-AU" altLang="en-US" i="1" dirty="0" smtClean="0"/>
                  <a:t>L</a:t>
                </a:r>
                <a:r>
                  <a:rPr lang="en-AU" altLang="en-US" baseline="-25000" dirty="0" smtClean="0"/>
                  <a:t>0</a:t>
                </a:r>
                <a:r>
                  <a:rPr lang="en-AU" altLang="en-US" dirty="0" smtClean="0"/>
                  <a:t>, </a:t>
                </a:r>
                <a:r>
                  <a:rPr lang="en-AU" altLang="en-US" i="1" dirty="0" smtClean="0"/>
                  <a:t>L</a:t>
                </a:r>
                <a:r>
                  <a:rPr lang="en-AU" altLang="en-US" baseline="-25000" dirty="0" smtClean="0"/>
                  <a:t>1</a:t>
                </a:r>
                <a:r>
                  <a:rPr lang="en-AU" altLang="en-US" dirty="0" smtClean="0"/>
                  <a:t>,...,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.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AU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</m:sub>
                        </m:s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altLang="en-US" dirty="0" smtClean="0"/>
                  <a:t>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AU" altLang="en-US" dirty="0" smtClean="0"/>
              </a:p>
              <a:p>
                <a:pPr lvl="1" eaLnBrk="1" hangingPunct="1"/>
                <a:r>
                  <a:rPr lang="en-AU" altLang="en-US" dirty="0"/>
                  <a:t>Implement </a:t>
                </a:r>
                <a:r>
                  <a:rPr lang="en-AU" altLang="en-US" i="1" dirty="0"/>
                  <a:t>L</a:t>
                </a:r>
                <a:r>
                  <a:rPr lang="en-AU" altLang="en-US" baseline="-25000" dirty="0"/>
                  <a:t>=</a:t>
                </a:r>
                <a:r>
                  <a:rPr lang="en-AU" altLang="en-US" dirty="0"/>
                  <a:t> (pure strategy) as follows</a:t>
                </a:r>
                <a:r>
                  <a:rPr lang="en-AU" altLang="en-US" dirty="0" smtClean="0"/>
                  <a:t>:</a:t>
                </a:r>
                <a:endParaRPr lang="en-AU" altLang="en-US" dirty="0"/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77" t="-1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3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21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AU" altLang="en-US" dirty="0" smtClean="0"/>
          </a:p>
          <a:p>
            <a:pPr lvl="1" eaLnBrk="1" hangingPunct="1"/>
            <a:endParaRPr lang="en-AU" altLang="en-US" dirty="0"/>
          </a:p>
          <a:p>
            <a:pPr lvl="1" eaLnBrk="1" hangingPunct="1"/>
            <a:endParaRPr lang="en-AU" altLang="en-US" dirty="0" smtClean="0"/>
          </a:p>
          <a:p>
            <a:pPr lvl="1" eaLnBrk="1" hangingPunct="1"/>
            <a:endParaRPr lang="en-AU" altLang="en-US" dirty="0"/>
          </a:p>
          <a:p>
            <a:pPr lvl="1" eaLnBrk="1" hangingPunct="1"/>
            <a:endParaRPr lang="en-AU" altLang="en-US" dirty="0" smtClean="0"/>
          </a:p>
          <a:p>
            <a:pPr lvl="1" eaLnBrk="1" hangingPunct="1"/>
            <a:endParaRPr lang="en-AU" altLang="en-US" dirty="0"/>
          </a:p>
          <a:p>
            <a:pPr lvl="1" eaLnBrk="1" hangingPunct="1"/>
            <a:endParaRPr lang="en-AU" altLang="en-US" dirty="0" smtClean="0"/>
          </a:p>
          <a:p>
            <a:pPr lvl="1" eaLnBrk="1" hangingPunct="1"/>
            <a:endParaRPr lang="en-AU" altLang="en-US" dirty="0"/>
          </a:p>
          <a:p>
            <a:pPr lvl="1" eaLnBrk="1" hangingPunct="1"/>
            <a:endParaRPr lang="en-AU" altLang="en-US" dirty="0" smtClean="0"/>
          </a:p>
          <a:p>
            <a:pPr lvl="1" eaLnBrk="1" hangingPunct="1"/>
            <a:endParaRPr lang="en-AU" altLang="en-US" dirty="0"/>
          </a:p>
          <a:p>
            <a:pPr lvl="1" eaLnBrk="1" hangingPunct="1"/>
            <a:r>
              <a:rPr lang="en-AU" altLang="en-US" dirty="0" smtClean="0"/>
              <a:t>Will make at most </a:t>
            </a:r>
            <a:r>
              <a:rPr lang="en-AU" altLang="en-US" i="1" dirty="0" smtClean="0"/>
              <a:t>X</a:t>
            </a:r>
            <a:r>
              <a:rPr lang="en-AU" altLang="en-US" dirty="0" smtClean="0"/>
              <a:t> errors </a:t>
            </a:r>
            <a:r>
              <a:rPr lang="en-AU" altLang="en-US" dirty="0" err="1" smtClean="0"/>
              <a:t>w.p</a:t>
            </a:r>
            <a:r>
              <a:rPr lang="en-AU" altLang="en-US" dirty="0" smtClean="0"/>
              <a:t>. 1-</a:t>
            </a:r>
            <a:r>
              <a:rPr lang="el-GR" altLang="en-US" dirty="0" smtClean="0"/>
              <a:t>ε</a:t>
            </a:r>
            <a:r>
              <a:rPr lang="en-AU" altLang="en-US" dirty="0" smtClean="0"/>
              <a:t>, so </a:t>
            </a:r>
            <a:r>
              <a:rPr lang="en-AU" altLang="en-US" i="1" dirty="0" err="1" smtClean="0"/>
              <a:t>maxmin</a:t>
            </a:r>
            <a:r>
              <a:rPr lang="en-AU" altLang="en-US" dirty="0" smtClean="0"/>
              <a:t>=0.</a:t>
            </a:r>
          </a:p>
          <a:p>
            <a:pPr lvl="1" eaLnBrk="1" hangingPunct="1"/>
            <a:r>
              <a:rPr lang="en-AU" altLang="en-US" dirty="0" smtClean="0"/>
              <a:t>Note</a:t>
            </a:r>
            <a:r>
              <a:rPr lang="en-AU" altLang="en-US" dirty="0"/>
              <a:t>:</a:t>
            </a:r>
            <a:r>
              <a:rPr lang="en-AU" altLang="en-US" dirty="0" smtClean="0"/>
              <a:t> </a:t>
            </a:r>
            <a:r>
              <a:rPr lang="en-AU" altLang="en-US" i="1" dirty="0" smtClean="0"/>
              <a:t>L</a:t>
            </a:r>
            <a:r>
              <a:rPr lang="en-AU" altLang="en-US" baseline="-25000" dirty="0" smtClean="0"/>
              <a:t>0</a:t>
            </a:r>
            <a:r>
              <a:rPr lang="en-AU" altLang="en-US" dirty="0" smtClean="0"/>
              <a:t>,...,</a:t>
            </a:r>
            <a:r>
              <a:rPr lang="en-AU" altLang="en-US" i="1" dirty="0" smtClean="0"/>
              <a:t>L</a:t>
            </a:r>
            <a:r>
              <a:rPr lang="en-AU" altLang="en-US" i="1" baseline="-25000" dirty="0" smtClean="0"/>
              <a:t>X</a:t>
            </a:r>
            <a:r>
              <a:rPr lang="en-AU" altLang="en-US" dirty="0" smtClean="0"/>
              <a:t> can be finitely encoded by (finite) </a:t>
            </a:r>
            <a:r>
              <a:rPr lang="en-AU" altLang="en-US" i="1" dirty="0" smtClean="0"/>
              <a:t>T</a:t>
            </a:r>
            <a:r>
              <a:rPr lang="en-AU" altLang="en-US" baseline="-25000" dirty="0" smtClean="0"/>
              <a:t>0</a:t>
            </a:r>
            <a:r>
              <a:rPr lang="en-AU" altLang="en-US" dirty="0" smtClean="0"/>
              <a:t>,...,</a:t>
            </a:r>
            <a:r>
              <a:rPr lang="en-AU" altLang="en-US" i="1" dirty="0" smtClean="0"/>
              <a:t>T</a:t>
            </a:r>
            <a:r>
              <a:rPr lang="en-AU" altLang="en-US" i="1" baseline="-25000" dirty="0" smtClean="0"/>
              <a:t>X</a:t>
            </a:r>
            <a:r>
              <a:rPr lang="en-AU" altLang="en-US" dirty="0" smtClean="0"/>
              <a:t>.</a:t>
            </a:r>
          </a:p>
          <a:p>
            <a:pPr lvl="1" eaLnBrk="1" hangingPunct="1"/>
            <a:r>
              <a:rPr lang="en-AU" altLang="en-US" dirty="0" smtClean="0"/>
              <a:t>Symmetrically, for any </a:t>
            </a:r>
            <a:r>
              <a:rPr lang="en-AU" altLang="en-US" i="1" dirty="0" smtClean="0"/>
              <a:t>D</a:t>
            </a:r>
            <a:r>
              <a:rPr lang="en-AU" altLang="en-US" baseline="-25000" dirty="0" smtClean="0"/>
              <a:t>=</a:t>
            </a:r>
            <a:r>
              <a:rPr lang="en-AU" altLang="en-US" dirty="0" smtClean="0"/>
              <a:t>, define </a:t>
            </a:r>
            <a:r>
              <a:rPr lang="en-AU" altLang="en-US" i="1" dirty="0" smtClean="0"/>
              <a:t>L</a:t>
            </a:r>
            <a:r>
              <a:rPr lang="en-AU" altLang="en-US" baseline="-25000" dirty="0" smtClean="0"/>
              <a:t>≠</a:t>
            </a:r>
            <a:r>
              <a:rPr lang="en-AU" altLang="en-US" dirty="0" smtClean="0"/>
              <a:t> to prove </a:t>
            </a:r>
            <a:r>
              <a:rPr lang="en-AU" altLang="en-US" i="1" dirty="0" err="1" smtClean="0"/>
              <a:t>minmax</a:t>
            </a:r>
            <a:r>
              <a:rPr lang="en-AU" altLang="en-US" dirty="0" smtClean="0"/>
              <a:t>=1.</a:t>
            </a:r>
          </a:p>
          <a:p>
            <a:pPr lvl="1" eaLnBrk="1" hangingPunct="1"/>
            <a:r>
              <a:rPr lang="en-AU" altLang="en-US" dirty="0" smtClean="0"/>
              <a:t>Because </a:t>
            </a:r>
            <a:r>
              <a:rPr lang="en-AU" altLang="en-US" i="1" dirty="0" err="1" smtClean="0"/>
              <a:t>maxmin</a:t>
            </a:r>
            <a:r>
              <a:rPr lang="en-AU" altLang="en-US" dirty="0" err="1" smtClean="0"/>
              <a:t>≠</a:t>
            </a:r>
            <a:r>
              <a:rPr lang="en-AU" altLang="en-US" i="1" dirty="0" err="1" smtClean="0"/>
              <a:t>minmax</a:t>
            </a:r>
            <a:r>
              <a:rPr lang="en-AU" altLang="en-US" dirty="0" smtClean="0"/>
              <a:t>, no Nash equilibrium exists.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872716"/>
            <a:ext cx="6536535" cy="38687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2447764" y="2744924"/>
            <a:ext cx="144016" cy="18002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1940" y="2744924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FF0000"/>
                </a:solidFill>
                <a:latin typeface="Brush Script Std" panose="03060802040607070404" pitchFamily="66" charset="0"/>
              </a:rPr>
              <a:t>Only change needed.</a:t>
            </a:r>
            <a:endParaRPr lang="en-AU" dirty="0">
              <a:solidFill>
                <a:srgbClr val="FF0000"/>
              </a:solidFill>
              <a:latin typeface="Brush Script Std" panose="030608020406070704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743908" y="2852936"/>
            <a:ext cx="504056" cy="7200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7848364" y="5949280"/>
            <a:ext cx="324036" cy="324036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  <p:bldP spid="9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6FAE32-58BD-4CEC-9B59-DC804AF7B25C}" type="slidenum">
              <a:rPr lang="en-AU" altLang="en-US" sz="900">
                <a:solidFill>
                  <a:schemeClr val="tx2"/>
                </a:solidFill>
              </a:rPr>
              <a:pPr eaLnBrk="1" hangingPunct="1"/>
              <a:t>22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The general case</a:t>
            </a:r>
          </a:p>
        </p:txBody>
      </p:sp>
    </p:spTree>
    <p:extLst>
      <p:ext uri="{BB962C8B-B14F-4D97-AF65-F5344CB8AC3E}">
        <p14:creationId xmlns:p14="http://schemas.microsoft.com/office/powerpoint/2010/main" val="12663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23</a:t>
            </a:fld>
            <a:endParaRPr lang="en-AU" altLang="en-US" sz="900" dirty="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Adversarial learnability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Definition:</a:t>
                </a:r>
                <a:r>
                  <a:rPr lang="en-AU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altLang="en-US" dirty="0" smtClean="0"/>
                  <a:t> is </a:t>
                </a:r>
                <a:r>
                  <a:rPr lang="en-AU" altLang="en-US" b="1" dirty="0" err="1" smtClean="0"/>
                  <a:t>adversarially</a:t>
                </a:r>
                <a:r>
                  <a:rPr lang="en-AU" altLang="en-US" b="1" dirty="0" smtClean="0"/>
                  <a:t> learnable </a:t>
                </a:r>
                <a:r>
                  <a:rPr lang="en-AU" altLang="en-US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altLang="en-US" dirty="0" smtClean="0"/>
                  <a:t> if </a:t>
                </a:r>
                <a:r>
                  <a:rPr lang="en-AU" altLang="en-US" i="1" dirty="0" err="1" smtClean="0"/>
                  <a:t>minmax</a:t>
                </a:r>
                <a:r>
                  <a:rPr lang="en-AU" alt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altLang="en-US" dirty="0" smtClean="0"/>
                  <a:t>,</a:t>
                </a:r>
                <a:r>
                  <a:rPr lang="en-AU" alt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altLang="en-US" dirty="0" smtClean="0"/>
                  <a:t>)=0. (If it is “</a:t>
                </a:r>
                <a:r>
                  <a:rPr lang="en-AU" altLang="en-US" dirty="0" err="1" smtClean="0"/>
                  <a:t>adversarially</a:t>
                </a:r>
                <a:r>
                  <a:rPr lang="en-AU" altLang="en-US" dirty="0" smtClean="0"/>
                  <a:t> learnable </a:t>
                </a:r>
                <a:r>
                  <a:rPr lang="en-AU" altLang="en-US" dirty="0" smtClean="0"/>
                  <a:t>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AU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AU" altLang="en-US" dirty="0"/>
                  <a:t>”, </a:t>
                </a:r>
                <a:r>
                  <a:rPr lang="en-AU" altLang="en-US" dirty="0" smtClean="0"/>
                  <a:t>we simply say “</a:t>
                </a:r>
                <a:r>
                  <a:rPr lang="en-AU" altLang="en-US" dirty="0" err="1" smtClean="0"/>
                  <a:t>adversarially</a:t>
                </a:r>
                <a:r>
                  <a:rPr lang="en-AU" altLang="en-US" dirty="0" smtClean="0"/>
                  <a:t> learnable”.)</a:t>
                </a:r>
              </a:p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Example:</a:t>
                </a:r>
                <a:r>
                  <a:rPr lang="en-AU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is not </a:t>
                </a:r>
                <a:r>
                  <a:rPr lang="en-AU" altLang="en-US" i="1" dirty="0" err="1" smtClean="0"/>
                  <a:t>adversarially</a:t>
                </a:r>
                <a:r>
                  <a:rPr lang="en-AU" altLang="en-US" i="1" dirty="0" smtClean="0"/>
                  <a:t> learnable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AU" altLang="en-US" i="1" dirty="0" smtClean="0"/>
                  <a:t>Proof.</a:t>
                </a:r>
                <a:r>
                  <a:rPr lang="en-AU" altLang="en-US" dirty="0" smtClean="0"/>
                  <a:t> Same construction as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 shows </a:t>
                </a:r>
                <a:r>
                  <a:rPr lang="en-AU" altLang="en-US" i="1" dirty="0" err="1" smtClean="0"/>
                  <a:t>minmax</a:t>
                </a:r>
                <a:r>
                  <a:rPr lang="en-AU" alt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)=1.</a:t>
                </a:r>
              </a:p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Theorem 3:</a:t>
                </a:r>
                <a:r>
                  <a:rPr lang="en-AU" altLang="en-US" dirty="0" smtClean="0"/>
                  <a:t> </a:t>
                </a:r>
                <a:r>
                  <a:rPr lang="en-AU" altLang="en-US" i="1" dirty="0" smtClean="0"/>
                  <a:t>IMP(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,</a:t>
                </a:r>
                <a:r>
                  <a:rPr lang="en-AU" i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) has a strategy L</a:t>
                </a:r>
                <a:r>
                  <a:rPr lang="en-AU" altLang="en-US" i="1" baseline="-25000" dirty="0" smtClean="0"/>
                  <a:t>=</a:t>
                </a:r>
                <a:r>
                  <a:rPr lang="en-AU" altLang="en-US" i="1" dirty="0" smtClean="0"/>
                  <a:t> that guarantees S(L</a:t>
                </a:r>
                <a:r>
                  <a:rPr lang="en-AU" altLang="en-US" i="1" baseline="-25000" dirty="0"/>
                  <a:t>=</a:t>
                </a:r>
                <a:r>
                  <a:rPr lang="en-AU" altLang="en-US" i="1" dirty="0"/>
                  <a:t>,</a:t>
                </a:r>
                <a:r>
                  <a:rPr lang="en-AU" altLang="en-US" i="1" dirty="0" smtClean="0"/>
                  <a:t>L</a:t>
                </a:r>
                <a:r>
                  <a:rPr lang="en-AU" altLang="en-US" i="1" baseline="-25000" dirty="0" smtClean="0"/>
                  <a:t>≠</a:t>
                </a:r>
                <a:r>
                  <a:rPr lang="en-AU" altLang="en-US" i="1" dirty="0"/>
                  <a:t>)=</a:t>
                </a:r>
                <a:r>
                  <a:rPr lang="en-AU" altLang="en-US" i="1" dirty="0" smtClean="0"/>
                  <a:t>0 </a:t>
                </a:r>
                <a:r>
                  <a:rPr lang="en-AU" altLang="en-US" i="1" dirty="0"/>
                  <a:t>for all L</a:t>
                </a:r>
                <a:r>
                  <a:rPr lang="en-AU" altLang="en-US" i="1" baseline="-25000" dirty="0"/>
                  <a:t>≠</a:t>
                </a:r>
                <a:r>
                  <a:rPr lang="en-AU" altLang="en-US" i="1" dirty="0" smtClean="0"/>
                  <a:t> (</a:t>
                </a:r>
                <a:r>
                  <a:rPr lang="en-AU" altLang="en-US" i="1" dirty="0"/>
                  <a:t>and therefore all </a:t>
                </a:r>
                <a:r>
                  <a:rPr lang="en-AU" altLang="en-US" i="1" dirty="0" smtClean="0"/>
                  <a:t>D</a:t>
                </a:r>
                <a:r>
                  <a:rPr lang="en-AU" altLang="en-US" i="1" baseline="-25000" dirty="0" smtClean="0"/>
                  <a:t>≠</a:t>
                </a:r>
                <a:r>
                  <a:rPr lang="en-AU" altLang="en-US" i="1" dirty="0" smtClean="0"/>
                  <a:t>). In particular,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is </a:t>
                </a:r>
                <a:r>
                  <a:rPr lang="en-AU" altLang="en-US" i="1" dirty="0" err="1" smtClean="0"/>
                  <a:t>adversarially</a:t>
                </a:r>
                <a:r>
                  <a:rPr lang="en-AU" altLang="en-US" i="1" dirty="0" smtClean="0"/>
                  <a:t> learnable.</a:t>
                </a:r>
              </a:p>
              <a:p>
                <a:pPr marL="0" indent="0" eaLnBrk="1" hangingPunct="1">
                  <a:buNone/>
                </a:pPr>
                <a:r>
                  <a:rPr lang="en-AU" altLang="en-US" i="1" dirty="0" smtClean="0"/>
                  <a:t>Proof.</a:t>
                </a:r>
                <a:r>
                  <a:rPr lang="en-AU" altLang="en-US" dirty="0" smtClean="0"/>
                  <a:t> implement </a:t>
                </a:r>
                <a:r>
                  <a:rPr lang="en-AU" altLang="en-US" i="1" dirty="0"/>
                  <a:t>L</a:t>
                </a:r>
                <a:r>
                  <a:rPr lang="en-AU" altLang="en-US" baseline="-25000" dirty="0"/>
                  <a:t>=</a:t>
                </a:r>
                <a:r>
                  <a:rPr lang="en-AU" altLang="en-US" dirty="0" smtClean="0"/>
                  <a:t> as follows:</a:t>
                </a:r>
                <a:endParaRPr lang="en-AU" altLang="en-US" b="1" dirty="0" smtClean="0"/>
              </a:p>
            </p:txBody>
          </p:sp>
        </mc:Choice>
        <mc:Fallback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77" t="-1538" r="-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5" y="4901431"/>
            <a:ext cx="6623980" cy="1515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2151" y="5770344"/>
            <a:ext cx="406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solidFill>
                  <a:srgbClr val="FF0000"/>
                </a:solidFill>
                <a:latin typeface="Brush Script Std" panose="03060802040607070404" pitchFamily="66" charset="0"/>
              </a:rPr>
              <a:t>Can only lose a finite number of rounds against any agent!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848364" y="5949280"/>
            <a:ext cx="324036" cy="324036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24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Adversarial learnability (</a:t>
            </a:r>
            <a:r>
              <a:rPr lang="en-AU" altLang="en-US" dirty="0" err="1" smtClean="0"/>
              <a:t>cntd</a:t>
            </a:r>
            <a:r>
              <a:rPr lang="en-AU" alt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Corollary:</a:t>
                </a:r>
                <a:r>
                  <a:rPr lang="en-AU" altLang="en-US" dirty="0" smtClean="0"/>
                  <a:t> </a:t>
                </a:r>
                <a:r>
                  <a:rPr lang="en-AU" altLang="en-US" i="1" dirty="0" smtClean="0"/>
                  <a:t>For all </a:t>
                </a:r>
                <a:r>
                  <a:rPr lang="en-AU" altLang="en-US" i="1" dirty="0" err="1" smtClean="0"/>
                  <a:t>i</a:t>
                </a:r>
                <a:r>
                  <a:rPr lang="en-AU" altLang="en-US" i="1" dirty="0" smtClean="0"/>
                  <a:t>&gt;0,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is </a:t>
                </a:r>
                <a:r>
                  <a:rPr lang="en-AU" altLang="en-US" i="1" dirty="0" err="1" smtClean="0"/>
                  <a:t>adversarially</a:t>
                </a:r>
                <a:r>
                  <a:rPr lang="en-AU" altLang="en-US" i="1" dirty="0" smtClean="0"/>
                  <a:t> learnable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but not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is </a:t>
                </a:r>
                <a:r>
                  <a:rPr lang="en-AU" altLang="en-US" i="1" dirty="0" err="1" smtClean="0"/>
                  <a:t>adversarially</a:t>
                </a:r>
                <a:r>
                  <a:rPr lang="en-AU" altLang="en-US" i="1" dirty="0" smtClean="0"/>
                  <a:t> learnable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but not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AU" altLang="en-US" i="1" dirty="0" smtClean="0"/>
                  <a:t>Proof. </a:t>
                </a:r>
                <a:r>
                  <a:rPr lang="en-AU" altLang="en-US" dirty="0" smtClean="0"/>
                  <a:t>Previous algorithm shows learnability. Non-learnability is shown by symmetry: if Player “=“ has a winning strategy, the other does not.</a:t>
                </a:r>
                <a:endParaRPr lang="en-AU" altLang="en-US" i="1" dirty="0" smtClean="0"/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77" t="-1410" r="-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1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6FAE32-58BD-4CEC-9B59-DC804AF7B25C}" type="slidenum">
              <a:rPr lang="en-AU" altLang="en-US" sz="900">
                <a:solidFill>
                  <a:schemeClr val="tx2"/>
                </a:solidFill>
              </a:rPr>
              <a:pPr eaLnBrk="1" hangingPunct="1"/>
              <a:t>25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Conventional learning</a:t>
            </a:r>
          </a:p>
        </p:txBody>
      </p:sp>
    </p:spTree>
    <p:extLst>
      <p:ext uri="{BB962C8B-B14F-4D97-AF65-F5344CB8AC3E}">
        <p14:creationId xmlns:p14="http://schemas.microsoft.com/office/powerpoint/2010/main" val="16569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26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err="1" smtClean="0"/>
              <a:t>Nonadaptive</a:t>
            </a:r>
            <a:r>
              <a:rPr lang="en-AU" altLang="en-US" dirty="0" smtClean="0"/>
              <a:t>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Definition:</a:t>
                </a:r>
                <a:r>
                  <a:rPr lang="en-AU" altLang="en-US" dirty="0" smtClean="0"/>
                  <a:t> A </a:t>
                </a:r>
                <a:r>
                  <a:rPr lang="en-AU" altLang="en-US" b="1" dirty="0" err="1" smtClean="0"/>
                  <a:t>nonadaptive</a:t>
                </a:r>
                <a:r>
                  <a:rPr lang="en-AU" altLang="en-US" b="1" dirty="0" smtClean="0"/>
                  <a:t> strategy</a:t>
                </a:r>
                <a:r>
                  <a:rPr lang="en-AU" altLang="en-US" dirty="0" smtClean="0"/>
                  <a:t> is a language, </a:t>
                </a:r>
                <a:r>
                  <a:rPr lang="en-AU" altLang="en-US" i="1" dirty="0" smtClean="0"/>
                  <a:t>L</a:t>
                </a:r>
                <a:r>
                  <a:rPr lang="en-AU" alt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AU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⇒(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altLang="en-US" dirty="0" smtClean="0"/>
                  <a:t> , where |</a:t>
                </a:r>
                <a:r>
                  <a:rPr lang="en-AU" altLang="en-US" i="1" dirty="0" smtClean="0"/>
                  <a:t>u</a:t>
                </a:r>
                <a:r>
                  <a:rPr lang="en-AU" altLang="en-US" dirty="0" smtClean="0"/>
                  <a:t>| is the bit length of </a:t>
                </a:r>
                <a:r>
                  <a:rPr lang="en-AU" altLang="en-US" i="1" dirty="0" smtClean="0"/>
                  <a:t>u</a:t>
                </a:r>
                <a:r>
                  <a:rPr lang="en-AU" alt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AU" altLang="en-US" dirty="0" smtClean="0"/>
                  <a:t>Respective to an arbitrary (computable) enumeration </a:t>
                </a:r>
                <a:r>
                  <a:rPr lang="en-AU" altLang="en-US" i="1" dirty="0" smtClean="0"/>
                  <a:t>w</a:t>
                </a:r>
                <a:r>
                  <a:rPr lang="en-AU" altLang="en-US" baseline="-25000" dirty="0" smtClean="0"/>
                  <a:t>1</a:t>
                </a:r>
                <a:r>
                  <a:rPr lang="en-AU" altLang="en-US" dirty="0" smtClean="0"/>
                  <a:t>, </a:t>
                </a:r>
                <a:r>
                  <a:rPr lang="en-AU" altLang="en-US" i="1" dirty="0" smtClean="0"/>
                  <a:t>w</a:t>
                </a:r>
                <a:r>
                  <a:rPr lang="en-AU" altLang="en-US" baseline="-25000" dirty="0" smtClean="0"/>
                  <a:t>2</a:t>
                </a:r>
                <a:r>
                  <a:rPr lang="en-AU" altLang="en-US" dirty="0" smtClean="0"/>
                  <a:t>,... over the complete language, we define NA(L) </a:t>
                </a:r>
                <a:r>
                  <a:rPr lang="en-AU" altLang="en-US" dirty="0" err="1" smtClean="0"/>
                  <a:t>s.t.</a:t>
                </a:r>
                <a:r>
                  <a:rPr lang="en-AU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𝑁𝐴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)⟺</m:t>
                    </m:r>
                    <m:sSub>
                      <m:sSubPr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alt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AU" altLang="en-US" dirty="0" smtClean="0"/>
                  <a:t>Furthermore, </a:t>
                </a:r>
                <a14:m>
                  <m:oMath xmlns:m="http://schemas.openxmlformats.org/officeDocument/2006/math"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𝑁𝐴</m:t>
                    </m:r>
                    <m:d>
                      <m:dPr>
                        <m:ctrlPr>
                          <a:rPr lang="en-AU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𝑁𝐴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altLang="en-US" dirty="0" smtClean="0"/>
                  <a:t>}.</a:t>
                </a:r>
              </a:p>
              <a:p>
                <a:pPr marL="0" indent="0" eaLnBrk="1" hangingPunct="1">
                  <a:buNone/>
                </a:pPr>
                <a:endParaRPr lang="en-AU" altLang="en-US" dirty="0"/>
              </a:p>
              <a:p>
                <a:pPr eaLnBrk="1" hangingPunct="1"/>
                <a:r>
                  <a:rPr lang="en-AU" altLang="en-US" dirty="0" smtClean="0"/>
                  <a:t>A </a:t>
                </a:r>
                <a:r>
                  <a:rPr lang="en-AU" altLang="en-US" dirty="0" err="1" smtClean="0"/>
                  <a:t>nonadaptive</a:t>
                </a:r>
                <a:r>
                  <a:rPr lang="en-AU" altLang="en-US" dirty="0" smtClean="0"/>
                  <a:t> agent is one that decides by the round number, ignoring the outcomes from all previous rounds. It effectively generates a constant string of bits, regardless of the actions of the other player.</a:t>
                </a:r>
              </a:p>
              <a:p>
                <a:pPr eaLnBrk="1" hangingPunct="1"/>
                <a:r>
                  <a:rPr lang="en-AU" altLang="en-US" dirty="0" smtClean="0"/>
                  <a:t>By constraining one player to be </a:t>
                </a:r>
                <a:r>
                  <a:rPr lang="en-AU" altLang="en-US" dirty="0" err="1" smtClean="0"/>
                  <a:t>nonadaptive</a:t>
                </a:r>
                <a:r>
                  <a:rPr lang="en-AU" altLang="en-US" dirty="0" smtClean="0"/>
                  <a:t>, we can analyse how well the other player can predict its (</a:t>
                </a:r>
                <a:r>
                  <a:rPr lang="en-AU" altLang="en-US" dirty="0" err="1" smtClean="0"/>
                  <a:t>nonadaptive</a:t>
                </a:r>
                <a:r>
                  <a:rPr lang="en-AU" altLang="en-US" dirty="0" smtClean="0"/>
                  <a:t>) bits.</a:t>
                </a:r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77" t="-1538" r="-7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6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27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Conventional learnability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Definition:</a:t>
                </a:r>
                <a:r>
                  <a:rPr lang="en-AU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altLang="en-US" dirty="0"/>
                  <a:t> </a:t>
                </a:r>
                <a:r>
                  <a:rPr lang="en-AU" altLang="en-US" dirty="0" smtClean="0"/>
                  <a:t>is (conventionally) </a:t>
                </a:r>
                <a:r>
                  <a:rPr lang="en-AU" altLang="en-US" b="1" dirty="0" smtClean="0"/>
                  <a:t>learnable </a:t>
                </a:r>
                <a:r>
                  <a:rPr lang="en-AU" altLang="en-US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altLang="en-US" dirty="0"/>
                  <a:t> if </a:t>
                </a:r>
                <a:r>
                  <a:rPr lang="en-AU" altLang="en-US" i="1" dirty="0" err="1"/>
                  <a:t>minmax</a:t>
                </a:r>
                <a:r>
                  <a:rPr lang="en-AU" alt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altLang="en-US" dirty="0"/>
                  <a:t>,</a:t>
                </a:r>
                <a:r>
                  <a:rPr lang="en-AU" altLang="en-US" b="1" dirty="0"/>
                  <a:t> </a:t>
                </a:r>
                <a:r>
                  <a:rPr lang="en-AU" altLang="en-US" dirty="0" smtClean="0"/>
                  <a:t>NA(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altLang="en-US" dirty="0"/>
                  <a:t>)=0. (If it is </a:t>
                </a:r>
                <a:r>
                  <a:rPr lang="en-AU" altLang="en-US" dirty="0" smtClean="0"/>
                  <a:t>“learnable </a:t>
                </a:r>
                <a:r>
                  <a:rPr lang="en-AU" altLang="en-US" dirty="0"/>
                  <a:t>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AU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AU" altLang="en-US" dirty="0"/>
                  <a:t>”, we simply say </a:t>
                </a:r>
                <a:r>
                  <a:rPr lang="en-AU" altLang="en-US" dirty="0" smtClean="0"/>
                  <a:t>“learnable”.)</a:t>
                </a:r>
              </a:p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Example:</a:t>
                </a:r>
                <a:r>
                  <a:rPr lang="en-AU" altLang="en-US" i="1" dirty="0" smtClean="0"/>
                  <a:t> For all </a:t>
                </a:r>
                <a:r>
                  <a:rPr lang="en-AU" altLang="en-US" i="1" dirty="0" err="1" smtClean="0"/>
                  <a:t>i</a:t>
                </a:r>
                <a:r>
                  <a:rPr lang="en-AU" altLang="en-US" i="1" dirty="0" smtClean="0"/>
                  <a:t>&gt;0,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is learnable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. In particular,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is learnable.</a:t>
                </a:r>
                <a:endParaRPr lang="en-AU" altLang="en-US" dirty="0" smtClean="0"/>
              </a:p>
              <a:p>
                <a:pPr marL="0" indent="0" eaLnBrk="1" hangingPunct="1">
                  <a:buNone/>
                </a:pPr>
                <a:r>
                  <a:rPr lang="en-AU" altLang="en-US" i="1" dirty="0" smtClean="0"/>
                  <a:t>Proof.</a:t>
                </a:r>
                <a:r>
                  <a:rPr lang="en-AU" altLang="en-US" dirty="0" smtClean="0"/>
                  <a:t> We have already shown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 is </a:t>
                </a:r>
                <a:r>
                  <a:rPr lang="en-AU" altLang="en-US" dirty="0" err="1" smtClean="0"/>
                  <a:t>adversarially</a:t>
                </a:r>
                <a:r>
                  <a:rPr lang="en-AU" altLang="en-US" dirty="0" smtClean="0"/>
                  <a:t> learnable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, and </a:t>
                </a:r>
                <a:r>
                  <a:rPr lang="en-AU" altLang="en-US" i="1" dirty="0" smtClean="0"/>
                  <a:t>NA</a:t>
                </a:r>
                <a:r>
                  <a:rPr lang="en-AU" alt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 is a subset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.</a:t>
                </a:r>
              </a:p>
              <a:p>
                <a:pPr eaLnBrk="1" hangingPunct="1"/>
                <a:r>
                  <a:rPr lang="en-AU" altLang="en-US" dirty="0" smtClean="0"/>
                  <a:t>In other words, we are weakening the player that is already weaker.</a:t>
                </a:r>
              </a:p>
              <a:p>
                <a:pPr eaLnBrk="1" hangingPunct="1"/>
                <a:r>
                  <a:rPr lang="en-AU" altLang="en-US" dirty="0" smtClean="0"/>
                  <a:t>It is more rewarding to constrain Player “=“ and to consider the game </a:t>
                </a:r>
                <a:r>
                  <a:rPr lang="en-AU" altLang="en-US" i="1" dirty="0" smtClean="0"/>
                  <a:t>IMP</a:t>
                </a:r>
                <a:r>
                  <a:rPr lang="en-AU" altLang="en-US" dirty="0" smtClean="0"/>
                  <a:t>(</a:t>
                </a:r>
                <a:r>
                  <a:rPr lang="en-AU" altLang="en-US" i="1" dirty="0" smtClean="0"/>
                  <a:t>NA</a:t>
                </a:r>
                <a:r>
                  <a:rPr lang="en-AU" alt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),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).</a:t>
                </a:r>
              </a:p>
              <a:p>
                <a:pPr eaLnBrk="1" hangingPunct="1"/>
                <a:r>
                  <a:rPr lang="en-AU" altLang="en-US" dirty="0" smtClean="0"/>
                  <a:t>Note, however, that this is equivalent to </a:t>
                </a:r>
                <a:r>
                  <a:rPr lang="en-AU" altLang="en-US" i="1" dirty="0" smtClean="0"/>
                  <a:t>IMP</a:t>
                </a:r>
                <a:r>
                  <a:rPr lang="en-AU" alt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,</a:t>
                </a:r>
                <a:r>
                  <a:rPr lang="en-AU" altLang="en-US" i="1" dirty="0" smtClean="0"/>
                  <a:t>NA</a:t>
                </a:r>
                <a:r>
                  <a:rPr lang="en-AU" alt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)) under role reversal.</a:t>
                </a:r>
              </a:p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Theorem:</a:t>
                </a:r>
                <a:r>
                  <a:rPr lang="en-AU" alt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i="1" dirty="0" smtClean="0"/>
                  <a:t> is learnable.</a:t>
                </a:r>
              </a:p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Corollary:</a:t>
                </a:r>
                <a:r>
                  <a:rPr lang="en-AU" altLang="en-US" dirty="0" smtClean="0"/>
                  <a:t> For all </a:t>
                </a:r>
                <a:r>
                  <a:rPr lang="en-AU" altLang="en-US" dirty="0" err="1" smtClean="0"/>
                  <a:t>i</a:t>
                </a:r>
                <a:r>
                  <a:rPr lang="en-AU" altLang="en-US" dirty="0" smtClean="0"/>
                  <a:t>&gt;0,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 can learn a strict superset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.</a:t>
                </a:r>
                <a:endParaRPr lang="en-AU" altLang="en-US" b="1" dirty="0"/>
              </a:p>
            </p:txBody>
          </p:sp>
        </mc:Choice>
        <mc:Fallback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77" t="-21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9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28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Proof (general idea)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AU" altLang="en-US" dirty="0" smtClean="0"/>
                  <a:t>Suppose each player had knowledge (from the inspector) not only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altLang="en-US" dirty="0" smtClean="0"/>
                  <a:t>, but also of </a:t>
                </a:r>
                <a:r>
                  <a:rPr lang="en-AU" altLang="en-US" i="1" dirty="0" smtClean="0"/>
                  <a:t>O</a:t>
                </a:r>
                <a:r>
                  <a:rPr lang="en-AU" altLang="en-US" baseline="-25000" dirty="0" smtClean="0"/>
                  <a:t>=</a:t>
                </a:r>
                <a:r>
                  <a:rPr lang="en-AU" altLang="en-US" dirty="0" smtClean="0"/>
                  <a:t>(</a:t>
                </a:r>
                <a:r>
                  <a:rPr lang="en-AU" altLang="en-US" i="1" dirty="0" err="1" smtClean="0"/>
                  <a:t>i</a:t>
                </a:r>
                <a:r>
                  <a:rPr lang="en-AU" altLang="en-US" dirty="0" smtClean="0"/>
                  <a:t>) and </a:t>
                </a:r>
                <a:r>
                  <a:rPr lang="en-AU" altLang="en-US" i="1" dirty="0" smtClean="0"/>
                  <a:t>O</a:t>
                </a:r>
                <a:r>
                  <a:rPr lang="en-AU" altLang="en-US" baseline="-25000" dirty="0" smtClean="0"/>
                  <a:t>≠</a:t>
                </a:r>
                <a:r>
                  <a:rPr lang="en-AU" altLang="en-US" dirty="0" smtClean="0"/>
                  <a:t>(</a:t>
                </a:r>
                <a:r>
                  <a:rPr lang="en-AU" altLang="en-US" i="1" dirty="0" err="1" smtClean="0"/>
                  <a:t>i</a:t>
                </a:r>
                <a:r>
                  <a:rPr lang="en-AU" altLang="en-US" dirty="0" smtClean="0"/>
                  <a:t>), the output sequences of the two players.</a:t>
                </a:r>
              </a:p>
              <a:p>
                <a:pPr eaLnBrk="1" hangingPunct="1"/>
                <a:r>
                  <a:rPr lang="en-AU" altLang="en-US" dirty="0" smtClean="0"/>
                  <a:t>An R.E. Player “=“ could simulate a co-R.E. player on all even rounds 2</a:t>
                </a:r>
                <a:r>
                  <a:rPr lang="en-AU" altLang="en-US" i="1" dirty="0" smtClean="0"/>
                  <a:t>i</a:t>
                </a:r>
                <a:r>
                  <a:rPr lang="en-AU" altLang="en-US" dirty="0" smtClean="0"/>
                  <a:t>, by outputting </a:t>
                </a:r>
                <a:r>
                  <a:rPr lang="en-AU" altLang="en-US" i="1" dirty="0" smtClean="0"/>
                  <a:t>f</a:t>
                </a:r>
                <a:r>
                  <a:rPr lang="en-AU" altLang="en-US" dirty="0" smtClean="0"/>
                  <a:t>(2</a:t>
                </a:r>
                <a:r>
                  <a:rPr lang="en-AU" altLang="en-US" i="1" dirty="0" smtClean="0"/>
                  <a:t>i</a:t>
                </a:r>
                <a:r>
                  <a:rPr lang="en-AU" altLang="en-US" dirty="0" smtClean="0"/>
                  <a:t>), for any R.E. </a:t>
                </a:r>
                <a:r>
                  <a:rPr lang="en-AU" altLang="en-US" i="1" dirty="0" smtClean="0"/>
                  <a:t>f</a:t>
                </a:r>
                <a:r>
                  <a:rPr lang="en-AU" altLang="en-US" dirty="0" smtClean="0"/>
                  <a:t>, on round 2</a:t>
                </a:r>
                <a:r>
                  <a:rPr lang="en-AU" altLang="en-US" i="1" dirty="0" smtClean="0"/>
                  <a:t>i</a:t>
                </a:r>
                <a:r>
                  <a:rPr lang="en-AU" altLang="en-US" dirty="0" smtClean="0"/>
                  <a:t>-1, then outputting “not </a:t>
                </a:r>
                <a:r>
                  <a:rPr lang="en-AU" altLang="en-US" i="1" dirty="0"/>
                  <a:t>O</a:t>
                </a:r>
                <a:r>
                  <a:rPr lang="en-AU" altLang="en-US" baseline="-25000" dirty="0" smtClean="0"/>
                  <a:t>=</a:t>
                </a:r>
                <a:r>
                  <a:rPr lang="en-AU" altLang="en-US" dirty="0" smtClean="0"/>
                  <a:t>(2</a:t>
                </a:r>
                <a:r>
                  <a:rPr lang="en-AU" altLang="en-US" i="1" dirty="0" smtClean="0"/>
                  <a:t>i-1</a:t>
                </a:r>
                <a:r>
                  <a:rPr lang="en-AU" altLang="en-US" dirty="0" smtClean="0"/>
                  <a:t>)” on round 2</a:t>
                </a:r>
                <a:r>
                  <a:rPr lang="en-AU" altLang="en-US" i="1" dirty="0" smtClean="0"/>
                  <a:t>i</a:t>
                </a:r>
                <a:r>
                  <a:rPr lang="en-AU" altLang="en-US" dirty="0" smtClean="0"/>
                  <a:t>.</a:t>
                </a:r>
              </a:p>
              <a:p>
                <a:pPr eaLnBrk="1" hangingPunct="1"/>
                <a:r>
                  <a:rPr lang="en-AU" altLang="en-US" dirty="0" smtClean="0"/>
                  <a:t>In fact, the player could win 100% of the rounds by sacrificing </a:t>
                </a:r>
                <a:r>
                  <a:rPr lang="en-AU" altLang="en-US" i="1" dirty="0" smtClean="0"/>
                  <a:t>k</a:t>
                </a:r>
                <a:r>
                  <a:rPr lang="en-AU" altLang="en-US" dirty="0" smtClean="0"/>
                  <a:t> rounds each time (for an increasing </a:t>
                </a:r>
                <a:r>
                  <a:rPr lang="en-AU" altLang="en-US" i="1" dirty="0" smtClean="0"/>
                  <a:t>k</a:t>
                </a:r>
                <a:r>
                  <a:rPr lang="en-AU" altLang="en-US" dirty="0" smtClean="0"/>
                  <a:t>) in order to pre-determine 2</a:t>
                </a:r>
                <a:r>
                  <a:rPr lang="en-AU" altLang="en-US" i="1" baseline="30000" dirty="0" smtClean="0"/>
                  <a:t>k</a:t>
                </a:r>
                <a:r>
                  <a:rPr lang="en-AU" altLang="en-US" dirty="0" smtClean="0"/>
                  <a:t>-1 future bits. This is done by binary searching over the Hamming weight.</a:t>
                </a:r>
              </a:p>
              <a:p>
                <a:pPr lvl="1" eaLnBrk="1" hangingPunct="1"/>
                <a:r>
                  <a:rPr lang="en-AU" altLang="en-US" dirty="0" smtClean="0"/>
                  <a:t>When reaching the 2</a:t>
                </a:r>
                <a:r>
                  <a:rPr lang="en-AU" altLang="en-US" i="1" baseline="30000" dirty="0" smtClean="0"/>
                  <a:t>k</a:t>
                </a:r>
                <a:r>
                  <a:rPr lang="en-AU" altLang="en-US" dirty="0" smtClean="0"/>
                  <a:t>-1, it will simulate all machines in parallel until the right number halts.</a:t>
                </a:r>
                <a:endParaRPr lang="en-AU" altLang="en-US" dirty="0"/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33" t="-1538" r="-10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1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29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Proof (</a:t>
            </a:r>
            <a:r>
              <a:rPr lang="en-AU" altLang="en-US" dirty="0" err="1" smtClean="0"/>
              <a:t>cntd</a:t>
            </a:r>
            <a:r>
              <a:rPr lang="en-AU" alt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AU" altLang="en-US" dirty="0" smtClean="0"/>
                  <a:t>Complication #1: We only have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altLang="en-US" dirty="0" smtClean="0"/>
                  <a:t>.</a:t>
                </a:r>
              </a:p>
              <a:p>
                <a:pPr lvl="1" eaLnBrk="1" hangingPunct="1"/>
                <a:r>
                  <a:rPr lang="en-AU" altLang="en-US" dirty="0" smtClean="0"/>
                  <a:t>Solution: We can tell </a:t>
                </a:r>
                <a:r>
                  <a:rPr lang="en-AU" altLang="en-US" i="1" dirty="0"/>
                  <a:t>O</a:t>
                </a:r>
                <a:r>
                  <a:rPr lang="en-AU" altLang="en-US" baseline="-25000" dirty="0"/>
                  <a:t>=</a:t>
                </a:r>
                <a:r>
                  <a:rPr lang="en-AU" altLang="en-US" dirty="0"/>
                  <a:t>(</a:t>
                </a:r>
                <a:r>
                  <a:rPr lang="en-AU" altLang="en-US" i="1" dirty="0" err="1"/>
                  <a:t>i</a:t>
                </a:r>
                <a:r>
                  <a:rPr lang="en-AU" altLang="en-US" dirty="0"/>
                  <a:t>)</a:t>
                </a:r>
                <a:r>
                  <a:rPr lang="en-AU" alt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altLang="en-US" dirty="0" smtClean="0"/>
                  <a:t> if we know </a:t>
                </a:r>
                <a:r>
                  <a:rPr lang="en-AU" altLang="en-US" i="1" dirty="0"/>
                  <a:t>O</a:t>
                </a:r>
                <a:r>
                  <a:rPr lang="en-AU" altLang="en-US" baseline="-25000" dirty="0"/>
                  <a:t>≠</a:t>
                </a:r>
                <a:r>
                  <a:rPr lang="en-AU" altLang="en-US" dirty="0"/>
                  <a:t>(</a:t>
                </a:r>
                <a:r>
                  <a:rPr lang="en-AU" altLang="en-US" i="1" dirty="0" err="1"/>
                  <a:t>i</a:t>
                </a:r>
                <a:r>
                  <a:rPr lang="en-AU" altLang="en-US" dirty="0" smtClean="0"/>
                  <a:t>). We can therefore do an exploration/exploitation trade-off: use some of the 2</a:t>
                </a:r>
                <a:r>
                  <a:rPr lang="en-AU" altLang="en-US" i="1" baseline="30000" dirty="0" smtClean="0"/>
                  <a:t>k</a:t>
                </a:r>
                <a:r>
                  <a:rPr lang="en-AU" altLang="en-US" dirty="0" smtClean="0"/>
                  <a:t>-1 bits that we </a:t>
                </a:r>
                <a:r>
                  <a:rPr lang="en-AU" altLang="en-US" i="1" dirty="0" smtClean="0"/>
                  <a:t>can</a:t>
                </a:r>
                <a:r>
                  <a:rPr lang="en-AU" altLang="en-US" dirty="0" smtClean="0"/>
                  <a:t> predict in order to bootstrap the next prediction batch.</a:t>
                </a:r>
              </a:p>
              <a:p>
                <a:pPr lvl="1" eaLnBrk="1" hangingPunct="1"/>
                <a:r>
                  <a:rPr lang="en-AU" altLang="en-US" dirty="0" smtClean="0"/>
                  <a:t>We still need to guess a little (2 bits) in order to bootstrap the entire process.</a:t>
                </a:r>
              </a:p>
              <a:p>
                <a:pPr eaLnBrk="1" hangingPunct="1"/>
                <a:r>
                  <a:rPr lang="en-AU" altLang="en-US" dirty="0" smtClean="0"/>
                  <a:t>Complication #2: How do we guess these 2 bits?</a:t>
                </a:r>
              </a:p>
              <a:p>
                <a:pPr lvl="1" eaLnBrk="1" hangingPunct="1"/>
                <a:r>
                  <a:rPr lang="en-AU" altLang="en-US" dirty="0" smtClean="0"/>
                  <a:t>Solution: We use a mixed strategy of 4 agents with different guesses. This ensures 25% of success.</a:t>
                </a:r>
              </a:p>
              <a:p>
                <a:pPr eaLnBrk="1" hangingPunct="1"/>
                <a:r>
                  <a:rPr lang="en-AU" altLang="en-US" dirty="0" smtClean="0"/>
                  <a:t>Complication #3: How do we get from 25% to 100%?</a:t>
                </a:r>
              </a:p>
              <a:p>
                <a:pPr lvl="1" eaLnBrk="1" hangingPunct="1"/>
                <a:r>
                  <a:rPr lang="en-AU" altLang="en-US" dirty="0" smtClean="0"/>
                  <a:t>Solution: Using the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altLang="en-US" dirty="0" smtClean="0"/>
                  <a:t>, we can verify 100% of our predicted bits (all of the “exploitation” bits). We can tell when we’re wrong and try guessing again. In a mixed strategy with 4</a:t>
                </a:r>
                <a:r>
                  <a:rPr lang="en-AU" altLang="en-US" i="1" baseline="30000" dirty="0" smtClean="0"/>
                  <a:t>t</a:t>
                </a:r>
                <a:r>
                  <a:rPr lang="en-AU" altLang="en-US" dirty="0" smtClean="0"/>
                  <a:t> agents, we can ensure </a:t>
                </a:r>
                <a:r>
                  <a:rPr lang="en-AU" altLang="en-US" i="1" dirty="0" smtClean="0"/>
                  <a:t>t</a:t>
                </a:r>
                <a:r>
                  <a:rPr lang="en-AU" altLang="en-US" dirty="0" smtClean="0"/>
                  <a:t> independent guess attempts for each.</a:t>
                </a:r>
                <a:endParaRPr lang="en-AU" altLang="en-US" dirty="0"/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33" t="-2179" r="-2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4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Major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AU" altLang="en-US" b="1" dirty="0" smtClean="0"/>
                  <a:t>Approximability</a:t>
                </a:r>
              </a:p>
              <a:p>
                <a:pPr lvl="1" eaLnBrk="1" hangingPunct="1"/>
                <a:r>
                  <a:rPr lang="en-AU" altLang="en-US" dirty="0" smtClean="0"/>
                  <a:t>Halting Theorem: there is a co-R.E. language that is different to every R.E. language.</a:t>
                </a:r>
              </a:p>
              <a:p>
                <a:pPr lvl="1" eaLnBrk="1" hangingPunct="1"/>
                <a:endParaRPr lang="en-AU" altLang="en-US" dirty="0" smtClean="0"/>
              </a:p>
              <a:p>
                <a:pPr lvl="1" eaLnBrk="1" hangingPunct="1"/>
                <a:endParaRPr lang="en-AU" altLang="en-US" dirty="0"/>
              </a:p>
              <a:p>
                <a:pPr lvl="1" eaLnBrk="1" hangingPunct="1"/>
                <a:r>
                  <a:rPr lang="en-AU" altLang="en-US" dirty="0" smtClean="0"/>
                  <a:t>Our result:</a:t>
                </a:r>
              </a:p>
              <a:p>
                <a:pPr lvl="1" eaLnBrk="1" hangingPunct="1"/>
                <a:endParaRPr lang="en-AU" altLang="en-US" dirty="0"/>
              </a:p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Theorem 1:</a:t>
                </a:r>
                <a:r>
                  <a:rPr lang="en-AU" altLang="en-US" dirty="0" smtClean="0"/>
                  <a:t> </a:t>
                </a:r>
                <a:r>
                  <a:rPr lang="en-AU" altLang="en-US" i="1" dirty="0" smtClean="0"/>
                  <a:t>There is a co-R.E. language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AU" altLang="en-US" i="1" dirty="0" smtClean="0"/>
                  <a:t>, such that every R.E. language has a dissimilarity distance of 1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AU" altLang="en-US" i="1" dirty="0" smtClean="0"/>
                  <a:t>.</a:t>
                </a:r>
                <a:endParaRPr lang="en-AU" altLang="en-US" dirty="0" smtClean="0"/>
              </a:p>
              <a:p>
                <a:pPr marL="0" indent="0" eaLnBrk="1" hangingPunct="1">
                  <a:buNone/>
                </a:pPr>
                <a:endParaRPr lang="en-AU" altLang="en-US" b="1" i="1" dirty="0"/>
              </a:p>
              <a:p>
                <a:pPr marL="979487" lvl="1" indent="-342900" eaLnBrk="1" hangingPunct="1"/>
                <a:r>
                  <a:rPr lang="en-AU" altLang="en-US" dirty="0" smtClean="0"/>
                  <a:t>Essentially, it is as different from any R.E. language as it is possible to be.</a:t>
                </a:r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77" t="-1538" r="-15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80928"/>
            <a:ext cx="4405772" cy="5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30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Proof (</a:t>
            </a:r>
            <a:r>
              <a:rPr lang="en-AU" altLang="en-US" dirty="0" err="1" smtClean="0"/>
              <a:t>cntd</a:t>
            </a:r>
            <a:r>
              <a:rPr lang="en-AU" altLang="en-US" dirty="0" smtClean="0"/>
              <a:t>)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dirty="0" smtClean="0"/>
              <a:t>Complication #4: After the first guess, all remaining </a:t>
            </a:r>
            <a:r>
              <a:rPr lang="en-AU" altLang="en-US" i="1" dirty="0" smtClean="0"/>
              <a:t>t</a:t>
            </a:r>
            <a:r>
              <a:rPr lang="en-AU" altLang="en-US" dirty="0" smtClean="0"/>
              <a:t>-1 guesses happen at different rounds among the different agents. How can we ensure a 25% success rate for each guess?</a:t>
            </a:r>
          </a:p>
          <a:p>
            <a:pPr lvl="1" eaLnBrk="1" hangingPunct="1"/>
            <a:r>
              <a:rPr lang="en-AU" altLang="en-US" dirty="0" smtClean="0"/>
              <a:t>Solution: We make sure all guesses are synchronised between agents. The way to do this is to pre-allocate for each of the </a:t>
            </a:r>
            <a:r>
              <a:rPr lang="en-AU" altLang="en-US" i="1" dirty="0" smtClean="0"/>
              <a:t>t</a:t>
            </a:r>
            <a:r>
              <a:rPr lang="en-AU" altLang="en-US" dirty="0" smtClean="0"/>
              <a:t> guesses an infinite sequence of rounds, such that in total these rounds amount to a density of 0 among all rounds. Each guess retains its pre-allocated rounds until it is falsified. Guesses all happen in pre-allocated places within these pre-allocated rounds.</a:t>
            </a:r>
          </a:p>
          <a:p>
            <a:pPr lvl="1" eaLnBrk="1" hangingPunct="1"/>
            <a:r>
              <a:rPr lang="en-AU" altLang="en-US" dirty="0" smtClean="0"/>
              <a:t>The remaining rounds (forming the overwhelming majority) are used by the current “best guess”: the lowest-numbered hypothesis yet to be falsified.</a:t>
            </a:r>
          </a:p>
          <a:p>
            <a:pPr lvl="1" eaLnBrk="1" hangingPunct="1"/>
            <a:r>
              <a:rPr lang="en-AU" altLang="en-US" dirty="0" smtClean="0"/>
              <a:t>Total success rate: 1-0.75</a:t>
            </a:r>
            <a:r>
              <a:rPr lang="en-AU" altLang="en-US" i="1" baseline="30000" dirty="0" smtClean="0"/>
              <a:t>t</a:t>
            </a:r>
            <a:r>
              <a:rPr lang="en-AU" altLang="en-US" dirty="0" smtClean="0"/>
              <a:t>, for a </a:t>
            </a:r>
            <a:r>
              <a:rPr lang="en-AU" altLang="en-US" i="1" dirty="0" smtClean="0"/>
              <a:t>sup</a:t>
            </a:r>
            <a:r>
              <a:rPr lang="en-AU" altLang="en-US" dirty="0" smtClean="0"/>
              <a:t> of 1, as required.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427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31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Proof (</a:t>
            </a:r>
            <a:r>
              <a:rPr lang="en-AU" altLang="en-US" dirty="0" err="1" smtClean="0"/>
              <a:t>cntd</a:t>
            </a:r>
            <a:r>
              <a:rPr lang="en-AU" altLang="en-US" dirty="0" smtClean="0"/>
              <a:t>)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AU" altLang="en-US" dirty="0" smtClean="0"/>
              <a:t>Complication #5: But we don’t know which co-R.E. function to emulate...</a:t>
            </a:r>
          </a:p>
          <a:p>
            <a:pPr lvl="1" eaLnBrk="1" hangingPunct="1"/>
            <a:r>
              <a:rPr lang="en-AU" altLang="en-US" dirty="0" smtClean="0"/>
              <a:t>Solution: Instead of having </a:t>
            </a:r>
            <a:r>
              <a:rPr lang="en-AU" altLang="en-US" i="1" dirty="0" smtClean="0"/>
              <a:t>t</a:t>
            </a:r>
            <a:r>
              <a:rPr lang="en-AU" altLang="en-US" dirty="0" smtClean="0"/>
              <a:t> hypotheses, we have an infinite number of hypotheses, </a:t>
            </a:r>
            <a:r>
              <a:rPr lang="en-AU" altLang="en-US" i="1" dirty="0" smtClean="0"/>
              <a:t>t</a:t>
            </a:r>
            <a:r>
              <a:rPr lang="en-AU" altLang="en-US" dirty="0" smtClean="0"/>
              <a:t> for each co-R.E. function. We enumerate over all.</a:t>
            </a:r>
          </a:p>
          <a:p>
            <a:pPr lvl="1" eaLnBrk="1" hangingPunct="1"/>
            <a:r>
              <a:rPr lang="en-AU" altLang="en-US" dirty="0" smtClean="0"/>
              <a:t>We pre-allocate an infinite number of bits to each of these infinite hypotheses, while still maintaining that their total density is 0.</a:t>
            </a:r>
          </a:p>
          <a:p>
            <a:pPr lvl="1" eaLnBrk="1" hangingPunct="1"/>
            <a:endParaRPr lang="en-AU" altLang="en-US" dirty="0"/>
          </a:p>
          <a:p>
            <a:pPr marL="592137" lvl="1" indent="0" eaLnBrk="1" hangingPunct="1">
              <a:buNone/>
            </a:pPr>
            <a:endParaRPr lang="en-AU" altLang="en-US" dirty="0"/>
          </a:p>
          <a:p>
            <a:pPr eaLnBrk="1" hangingPunct="1"/>
            <a:r>
              <a:rPr lang="en-AU" altLang="en-US" dirty="0" smtClean="0"/>
              <a:t>Notably, if our learner was probabilistic, there was no need for a mixed strategy.</a:t>
            </a:r>
          </a:p>
          <a:p>
            <a:pPr lvl="1" eaLnBrk="1" hangingPunct="1"/>
            <a:r>
              <a:rPr lang="en-AU" altLang="en-US" dirty="0" smtClean="0"/>
              <a:t>Although this, too, has its own complications...</a:t>
            </a:r>
          </a:p>
          <a:p>
            <a:pPr eaLnBrk="1" hangingPunct="1"/>
            <a:r>
              <a:rPr lang="en-AU" altLang="en-US" dirty="0" smtClean="0"/>
              <a:t>However, we are able to prove that no pure-strategy deterministic agent can learn the co-R.E. languages.</a:t>
            </a:r>
          </a:p>
          <a:p>
            <a:pPr eaLnBrk="1" hangingPunct="1"/>
            <a:r>
              <a:rPr lang="en-AU" altLang="en-US" dirty="0" smtClean="0"/>
              <a:t>This is a case where stochastic TMs have a provable advantage.</a:t>
            </a:r>
            <a:endParaRPr lang="en-AU" alt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064388" y="3878169"/>
            <a:ext cx="324036" cy="324036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6FAE32-58BD-4CEC-9B59-DC804AF7B25C}" type="slidenum">
              <a:rPr lang="en-AU" altLang="en-US" sz="900">
                <a:solidFill>
                  <a:schemeClr val="tx2"/>
                </a:solidFill>
              </a:rPr>
              <a:pPr eaLnBrk="1" hangingPunct="1"/>
              <a:t>32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11123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33</a:t>
            </a:fld>
            <a:endParaRPr lang="en-AU" altLang="en-US" sz="90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980728"/>
                <a:ext cx="8442325" cy="5435947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AU" altLang="en-US" dirty="0" smtClean="0"/>
                  <a:t>When </a:t>
                </a:r>
                <a:r>
                  <a:rPr lang="en-AU" altLang="en-US" i="1" dirty="0" smtClean="0"/>
                  <a:t>both</a:t>
                </a:r>
                <a:r>
                  <a:rPr lang="en-AU" altLang="en-US" dirty="0" smtClean="0"/>
                  <a:t> players are constrained to be </a:t>
                </a:r>
                <a:r>
                  <a:rPr lang="en-AU" altLang="en-US" dirty="0" err="1" smtClean="0"/>
                  <a:t>nonadaptive</a:t>
                </a:r>
                <a:r>
                  <a:rPr lang="en-AU" altLang="en-US" dirty="0" smtClean="0"/>
                  <a:t>, they have no chance to learn from each other. Their outputs are fixed and predetermined and that game’s outcome is only the result of their dissimilarity.</a:t>
                </a:r>
              </a:p>
              <a:p>
                <a:pPr marL="0" indent="0" eaLnBrk="1" hangingPunct="1">
                  <a:buNone/>
                </a:pPr>
                <a:r>
                  <a:rPr lang="en-AU" altLang="en-US" b="1" dirty="0" smtClean="0"/>
                  <a:t>Definition:</a:t>
                </a:r>
                <a:r>
                  <a:rPr lang="en-AU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AU" altLang="en-US" dirty="0"/>
                  <a:t> </a:t>
                </a:r>
                <a:r>
                  <a:rPr lang="en-AU" altLang="en-US" dirty="0" smtClean="0"/>
                  <a:t>is </a:t>
                </a:r>
                <a:r>
                  <a:rPr lang="en-AU" altLang="en-US" b="1" dirty="0" err="1" smtClean="0"/>
                  <a:t>approximable</a:t>
                </a:r>
                <a:r>
                  <a:rPr lang="en-AU" altLang="en-US" b="1" dirty="0" smtClean="0"/>
                  <a:t> </a:t>
                </a:r>
                <a:r>
                  <a:rPr lang="en-AU" altLang="en-US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altLang="en-US" dirty="0"/>
                  <a:t> if </a:t>
                </a:r>
                <a:r>
                  <a:rPr lang="en-AU" altLang="en-US" dirty="0" err="1" smtClean="0"/>
                  <a:t>minmax</a:t>
                </a:r>
                <a:r>
                  <a:rPr lang="en-AU" altLang="en-US" dirty="0" smtClean="0"/>
                  <a:t>(NA(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AU" altLang="en-US" dirty="0" smtClean="0"/>
                  <a:t>)</a:t>
                </a:r>
                <a:r>
                  <a:rPr lang="en-AU" altLang="en-US" dirty="0"/>
                  <a:t>,</a:t>
                </a:r>
                <a:r>
                  <a:rPr lang="en-AU" altLang="en-US" b="1" dirty="0"/>
                  <a:t> </a:t>
                </a:r>
                <a:r>
                  <a:rPr lang="en-AU" altLang="en-US" dirty="0" smtClean="0"/>
                  <a:t>NA(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AU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altLang="en-US" dirty="0"/>
                  <a:t>)=0. (If it is </a:t>
                </a:r>
                <a:r>
                  <a:rPr lang="en-AU" altLang="en-US" dirty="0" smtClean="0"/>
                  <a:t>“</a:t>
                </a:r>
                <a:r>
                  <a:rPr lang="en-AU" altLang="en-US" dirty="0" err="1" smtClean="0"/>
                  <a:t>approximable</a:t>
                </a:r>
                <a:r>
                  <a:rPr lang="en-AU" altLang="en-US" dirty="0" smtClean="0"/>
                  <a:t> </a:t>
                </a:r>
                <a:r>
                  <a:rPr lang="en-AU" altLang="en-US" dirty="0"/>
                  <a:t>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alt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AU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AU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AU" altLang="en-US" dirty="0"/>
                  <a:t>”, we simply say </a:t>
                </a:r>
                <a:r>
                  <a:rPr lang="en-AU" altLang="en-US" dirty="0" smtClean="0"/>
                  <a:t>“</a:t>
                </a:r>
                <a:r>
                  <a:rPr lang="en-AU" altLang="en-US" dirty="0" err="1" smtClean="0"/>
                  <a:t>approximable</a:t>
                </a:r>
                <a:r>
                  <a:rPr lang="en-AU" altLang="en-US" dirty="0" smtClean="0"/>
                  <a:t>”.)</a:t>
                </a:r>
              </a:p>
              <a:p>
                <a:pPr eaLnBrk="1" hangingPunct="1"/>
                <a:r>
                  <a:rPr lang="en-AU" altLang="en-US" dirty="0" smtClean="0"/>
                  <a:t>Here it is clear that for any </a:t>
                </a:r>
                <a:r>
                  <a:rPr lang="el-GR" altLang="en-US" dirty="0" smtClean="0"/>
                  <a:t>Σ</a:t>
                </a:r>
                <a:r>
                  <a:rPr lang="en-AU" altLang="en-US" dirty="0" smtClean="0"/>
                  <a:t>,</a:t>
                </a:r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endParaRPr lang="en-AU" altLang="en-US" dirty="0" smtClean="0"/>
              </a:p>
              <a:p>
                <a:pPr marL="636587" lvl="1" indent="0" eaLnBrk="1" hangingPunct="1">
                  <a:buNone/>
                </a:pPr>
                <a:r>
                  <a:rPr lang="en-AU" altLang="en-US" dirty="0"/>
                  <a:t>b</a:t>
                </a:r>
                <a:r>
                  <a:rPr lang="en-AU" altLang="en-US" dirty="0" smtClean="0"/>
                  <a:t>ecause </a:t>
                </a:r>
                <a:r>
                  <a:rPr lang="en-AU" altLang="en-US" i="1" dirty="0" smtClean="0"/>
                  <a:t>L</a:t>
                </a:r>
                <a:r>
                  <a:rPr lang="en-AU" altLang="en-US" baseline="-25000" dirty="0" smtClean="0"/>
                  <a:t>=</a:t>
                </a:r>
                <a:r>
                  <a:rPr lang="en-AU" altLang="en-US" dirty="0" smtClean="0"/>
                  <a:t> can always be chosen to equal </a:t>
                </a:r>
                <a:r>
                  <a:rPr lang="en-AU" altLang="en-US" i="1" dirty="0" smtClean="0"/>
                  <a:t>L</a:t>
                </a:r>
                <a:r>
                  <a:rPr lang="en-AU" altLang="en-US" baseline="-25000" dirty="0" smtClean="0"/>
                  <a:t>≠</a:t>
                </a:r>
                <a:r>
                  <a:rPr lang="en-AU" altLang="en-US" dirty="0" smtClean="0"/>
                  <a:t>.</a:t>
                </a:r>
              </a:p>
              <a:p>
                <a:pPr marL="342900" indent="-342900" eaLnBrk="1" hangingPunct="1"/>
                <a:r>
                  <a:rPr lang="en-AU" altLang="en-US" dirty="0" smtClean="0"/>
                  <a:t>However, in this case mixed strategies do make a difference.</a:t>
                </a:r>
              </a:p>
              <a:p>
                <a:pPr marL="342900" indent="-342900" eaLnBrk="1" hangingPunct="1"/>
                <a:r>
                  <a:rPr lang="en-AU" altLang="en-US" dirty="0" smtClean="0"/>
                  <a:t>We do not know the exact value of </a:t>
                </a:r>
                <a:r>
                  <a:rPr lang="en-AU" altLang="en-US" i="1" dirty="0" err="1" smtClean="0"/>
                  <a:t>minmax</a:t>
                </a:r>
                <a:r>
                  <a:rPr lang="en-AU" altLang="en-US" dirty="0" smtClean="0"/>
                  <a:t>(NA(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),NA(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)), but we do know the following.</a:t>
                </a:r>
              </a:p>
            </p:txBody>
          </p:sp>
        </mc:Choice>
        <mc:Fallback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980728"/>
                <a:ext cx="8442325" cy="5435947"/>
              </a:xfrm>
              <a:blipFill rotWithShape="0">
                <a:blip r:embed="rId2"/>
                <a:stretch>
                  <a:fillRect l="-1877" t="-1345" r="-4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827" y="3501008"/>
            <a:ext cx="4567246" cy="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34</a:t>
            </a:fld>
            <a:endParaRPr lang="en-AU" altLang="en-US" sz="9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980728"/>
                <a:ext cx="8442325" cy="5435947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AU" altLang="en-US" dirty="0" smtClean="0"/>
                  <a:t>Regarding the </a:t>
                </a:r>
                <a:r>
                  <a:rPr lang="en-AU" altLang="en-US" i="1" dirty="0" err="1" smtClean="0"/>
                  <a:t>lim</a:t>
                </a:r>
                <a:r>
                  <a:rPr lang="en-AU" altLang="en-US" i="1" dirty="0" smtClean="0"/>
                  <a:t> sup</a:t>
                </a:r>
                <a:r>
                  <a:rPr lang="en-AU" altLang="en-US" dirty="0" smtClean="0"/>
                  <a:t> part of the payoff, we know that Player “≠” can at the very least break even:</a:t>
                </a:r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endParaRPr lang="en-AU" altLang="en-US" dirty="0" smtClean="0"/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endParaRPr lang="en-AU" altLang="en-US" dirty="0" smtClean="0"/>
              </a:p>
              <a:p>
                <a:pPr marL="0" indent="0" eaLnBrk="1" hangingPunct="1">
                  <a:buNone/>
                </a:pPr>
                <a:r>
                  <a:rPr lang="en-AU" altLang="en-US" i="1" dirty="0" smtClean="0"/>
                  <a:t>Proof.</a:t>
                </a:r>
                <a:r>
                  <a:rPr lang="en-AU" altLang="en-US" dirty="0" smtClean="0"/>
                  <a:t> Consider the mixed strategy “all zeroes” (50%) + “all ones” (50%) for D</a:t>
                </a:r>
                <a:r>
                  <a:rPr lang="en-AU" altLang="en-US" baseline="-25000" dirty="0" smtClean="0"/>
                  <a:t>≠</a:t>
                </a:r>
                <a:r>
                  <a:rPr lang="en-AU" altLang="en-US" dirty="0" smtClean="0"/>
                  <a:t>. Results follow from triangle inequality.</a:t>
                </a:r>
              </a:p>
              <a:p>
                <a:pPr eaLnBrk="1" hangingPunct="1"/>
                <a:r>
                  <a:rPr lang="en-AU" altLang="en-US" dirty="0" smtClean="0"/>
                  <a:t>In </a:t>
                </a:r>
                <a:r>
                  <a:rPr lang="en-AU" altLang="en-US" i="1" dirty="0" err="1" smtClean="0"/>
                  <a:t>lim</a:t>
                </a:r>
                <a:r>
                  <a:rPr lang="en-AU" altLang="en-US" i="1" dirty="0" smtClean="0"/>
                  <a:t> </a:t>
                </a:r>
                <a:r>
                  <a:rPr lang="en-AU" altLang="en-US" i="1" dirty="0" err="1" smtClean="0"/>
                  <a:t>inf</a:t>
                </a:r>
                <a:r>
                  <a:rPr lang="en-AU" altLang="en-US" dirty="0" smtClean="0"/>
                  <a:t>, however, Player “=” has a decisive advantage:</a:t>
                </a:r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endParaRPr lang="en-AU" altLang="en-US" dirty="0" smtClean="0"/>
              </a:p>
              <a:p>
                <a:pPr eaLnBrk="1" hangingPunct="1"/>
                <a:r>
                  <a:rPr lang="en-AU" altLang="en-US" dirty="0" smtClean="0"/>
                  <a:t>Together, we have:	</a:t>
                </a:r>
                <a14:m>
                  <m:oMath xmlns:m="http://schemas.openxmlformats.org/officeDocument/2006/math"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1/4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𝑚𝑎𝑥𝑚𝑖𝑛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𝑁𝐴</m:t>
                    </m:r>
                    <m:d>
                      <m:dPr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𝑁𝐴</m:t>
                    </m:r>
                    <m:d>
                      <m:dPr>
                        <m:ctrlP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)≤1/2</m:t>
                    </m:r>
                  </m:oMath>
                </a14:m>
                <a:r>
                  <a:rPr lang="en-AU" altLang="en-US" dirty="0" smtClean="0"/>
                  <a:t>,</a:t>
                </a:r>
                <a:br>
                  <a:rPr lang="en-AU" altLang="en-US" dirty="0" smtClean="0"/>
                </a:br>
                <a:r>
                  <a:rPr lang="en-AU" altLang="en-US" dirty="0" smtClean="0"/>
                  <a:t>			</a:t>
                </a:r>
                <a14:m>
                  <m:oMath xmlns:m="http://schemas.openxmlformats.org/officeDocument/2006/math">
                    <m:r>
                      <a:rPr lang="en-AU" altLang="en-US" i="1">
                        <a:latin typeface="Cambria Math" panose="02040503050406030204" pitchFamily="18" charset="0"/>
                      </a:rPr>
                      <m:t>1/4</m:t>
                    </m:r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𝑚𝑖𝑛𝑚𝑎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𝑁𝐴</m:t>
                    </m:r>
                    <m:d>
                      <m:dPr>
                        <m:ctrlP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𝑁𝐴</m:t>
                    </m:r>
                    <m:d>
                      <m:dPr>
                        <m:ctrlPr>
                          <a:rPr lang="en-AU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AU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)≤1/2</m:t>
                    </m:r>
                  </m:oMath>
                </a14:m>
                <a:r>
                  <a:rPr lang="en-AU" altLang="en-US" dirty="0" smtClean="0"/>
                  <a:t>.</a:t>
                </a:r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980728"/>
                <a:ext cx="8442325" cy="5435947"/>
              </a:xfrm>
              <a:blipFill rotWithShape="0">
                <a:blip r:embed="rId2"/>
                <a:stretch>
                  <a:fillRect l="-1877" t="-1345" r="-433" b="-11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04" y="1556792"/>
            <a:ext cx="3201159" cy="189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9" y="4653136"/>
            <a:ext cx="8760784" cy="9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35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Proof of </a:t>
            </a:r>
            <a:r>
              <a:rPr lang="en-AU" altLang="en-US" i="1" dirty="0" err="1" smtClean="0"/>
              <a:t>lim</a:t>
            </a:r>
            <a:r>
              <a:rPr lang="en-AU" altLang="en-US" i="1" dirty="0" smtClean="0"/>
              <a:t> </a:t>
            </a:r>
            <a:r>
              <a:rPr lang="en-AU" altLang="en-US" i="1" dirty="0" err="1" smtClean="0"/>
              <a:t>inf</a:t>
            </a:r>
            <a:r>
              <a:rPr lang="en-AU" altLang="en-US" dirty="0" smtClean="0"/>
              <a:t> claim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i="1" dirty="0" smtClean="0"/>
              <a:t>triangle</a:t>
            </a:r>
            <a:r>
              <a:rPr lang="en-AU" altLang="en-US" dirty="0" smtClean="0"/>
              <a:t>(</a:t>
            </a:r>
            <a:r>
              <a:rPr lang="en-AU" altLang="en-US" i="1" dirty="0" smtClean="0"/>
              <a:t>x</a:t>
            </a:r>
            <a:r>
              <a:rPr lang="en-AU" altLang="en-US" dirty="0" smtClean="0"/>
              <a:t>) := 0,0,1,0,1,2,0,1,2,3,0,1,2,3,4,0,1,2,3,4,5,...</a:t>
            </a:r>
          </a:p>
          <a:p>
            <a:pPr eaLnBrk="1" hangingPunct="1"/>
            <a:r>
              <a:rPr lang="en-AU" altLang="en-US" i="1" dirty="0" err="1" smtClean="0"/>
              <a:t>caf</a:t>
            </a:r>
            <a:r>
              <a:rPr lang="en-AU" altLang="en-US" dirty="0" smtClean="0"/>
              <a:t>(</a:t>
            </a:r>
            <a:r>
              <a:rPr lang="en-AU" altLang="en-US" i="1" dirty="0" smtClean="0"/>
              <a:t>x</a:t>
            </a:r>
            <a:r>
              <a:rPr lang="en-AU" altLang="en-US" dirty="0" smtClean="0"/>
              <a:t>) := maximum </a:t>
            </a:r>
            <a:r>
              <a:rPr lang="en-AU" altLang="en-US" i="1" dirty="0" smtClean="0"/>
              <a:t>y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s.t.</a:t>
            </a:r>
            <a:r>
              <a:rPr lang="en-AU" altLang="en-US" dirty="0" smtClean="0"/>
              <a:t> </a:t>
            </a:r>
            <a:r>
              <a:rPr lang="en-AU" altLang="en-US" i="1" dirty="0" smtClean="0"/>
              <a:t>y</a:t>
            </a:r>
            <a:r>
              <a:rPr lang="en-AU" altLang="en-US" dirty="0" smtClean="0"/>
              <a:t>!≤</a:t>
            </a:r>
            <a:r>
              <a:rPr lang="en-AU" altLang="en-US" i="1" dirty="0" smtClean="0"/>
              <a:t>x</a:t>
            </a:r>
            <a:r>
              <a:rPr lang="en-AU" altLang="en-US" dirty="0" smtClean="0"/>
              <a:t>.</a:t>
            </a:r>
          </a:p>
          <a:p>
            <a:pPr eaLnBrk="1" hangingPunct="1"/>
            <a:r>
              <a:rPr lang="en-AU" altLang="en-US" dirty="0" smtClean="0"/>
              <a:t>Define </a:t>
            </a:r>
            <a:r>
              <a:rPr lang="en-AU" altLang="en-US" i="1" dirty="0" smtClean="0"/>
              <a:t>L</a:t>
            </a:r>
            <a:r>
              <a:rPr lang="en-AU" altLang="en-US" baseline="-25000" dirty="0" smtClean="0"/>
              <a:t>=</a:t>
            </a:r>
            <a:r>
              <a:rPr lang="en-AU" altLang="en-US" dirty="0" smtClean="0"/>
              <a:t> by</a:t>
            </a:r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 smtClean="0"/>
          </a:p>
          <a:p>
            <a:pPr eaLnBrk="1" hangingPunct="1"/>
            <a:r>
              <a:rPr lang="en-AU" altLang="en-US" i="1" dirty="0" smtClean="0"/>
              <a:t>L</a:t>
            </a:r>
            <a:r>
              <a:rPr lang="en-AU" altLang="en-US" baseline="-25000" dirty="0" smtClean="0"/>
              <a:t>=</a:t>
            </a:r>
            <a:r>
              <a:rPr lang="en-AU" altLang="en-US" dirty="0" smtClean="0"/>
              <a:t> emulates each language an infinite number of times.</a:t>
            </a:r>
          </a:p>
          <a:p>
            <a:pPr eaLnBrk="1" hangingPunct="1"/>
            <a:r>
              <a:rPr lang="en-AU" altLang="en-US" dirty="0" smtClean="0"/>
              <a:t>Each time, it does so for a length that becomes an increasing proportion (with a </a:t>
            </a:r>
            <a:r>
              <a:rPr lang="en-AU" altLang="en-US" i="1" dirty="0" err="1" smtClean="0"/>
              <a:t>lim</a:t>
            </a:r>
            <a:r>
              <a:rPr lang="en-AU" altLang="en-US" dirty="0" smtClean="0"/>
              <a:t> of 1) of the total number of rounds so far.</a:t>
            </a:r>
          </a:p>
          <a:p>
            <a:pPr eaLnBrk="1" hangingPunct="1"/>
            <a:r>
              <a:rPr lang="en-AU" altLang="en-US" dirty="0" smtClean="0"/>
              <a:t>Consider the subsequence relating to the correct guess for </a:t>
            </a:r>
            <a:r>
              <a:rPr lang="en-AU" altLang="en-US" i="1" dirty="0" smtClean="0"/>
              <a:t>L</a:t>
            </a:r>
            <a:r>
              <a:rPr lang="en-AU" altLang="en-US" baseline="-25000" dirty="0" smtClean="0"/>
              <a:t>≠</a:t>
            </a:r>
            <a:r>
              <a:rPr lang="en-AU" altLang="en-US" dirty="0" smtClean="0"/>
              <a:t>. This gives the </a:t>
            </a:r>
            <a:r>
              <a:rPr lang="en-AU" altLang="en-US" i="1" dirty="0" err="1" smtClean="0"/>
              <a:t>lim</a:t>
            </a:r>
            <a:r>
              <a:rPr lang="en-AU" altLang="en-US" i="1" dirty="0" smtClean="0"/>
              <a:t> </a:t>
            </a:r>
            <a:r>
              <a:rPr lang="en-AU" altLang="en-US" i="1" dirty="0" err="1" smtClean="0"/>
              <a:t>inf</a:t>
            </a:r>
            <a:r>
              <a:rPr lang="en-AU" altLang="en-US" dirty="0" smtClean="0"/>
              <a:t> result.</a:t>
            </a:r>
            <a:endParaRPr lang="en-AU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43" y="3024238"/>
            <a:ext cx="5485714" cy="8095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926060" y="5697252"/>
            <a:ext cx="324036" cy="324036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36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Proof of 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AU" altLang="en-US" dirty="0" smtClean="0"/>
                  <a:t>Reminder:</a:t>
                </a:r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endParaRPr lang="en-AU" altLang="en-US" dirty="0" smtClean="0"/>
              </a:p>
              <a:p>
                <a:pPr marL="0" indent="0" eaLnBrk="1" hangingPunct="1">
                  <a:buNone/>
                </a:pPr>
                <a:r>
                  <a:rPr lang="en-AU" altLang="en-US" b="1" dirty="0"/>
                  <a:t>Theorem 1:</a:t>
                </a:r>
                <a:r>
                  <a:rPr lang="en-AU" altLang="en-US" dirty="0"/>
                  <a:t> </a:t>
                </a:r>
                <a:r>
                  <a:rPr lang="en-AU" altLang="en-US" i="1" dirty="0"/>
                  <a:t>There is a co-R.E. language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AU" altLang="en-US" i="1" dirty="0"/>
                  <a:t>, such that every R.E. language has a dissimilarity distance of 1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AU" altLang="en-US" i="1" dirty="0"/>
                  <a:t>.</a:t>
                </a:r>
                <a:endParaRPr lang="en-AU" altLang="en-US" dirty="0"/>
              </a:p>
              <a:p>
                <a:pPr marL="0" indent="0" eaLnBrk="1" hangingPunct="1">
                  <a:buNone/>
                </a:pPr>
                <a:r>
                  <a:rPr lang="en-AU" altLang="en-US" i="1" dirty="0" smtClean="0"/>
                  <a:t>Proof.</a:t>
                </a:r>
                <a:r>
                  <a:rPr lang="en-AU" altLang="en-US" dirty="0" smtClean="0"/>
                  <a:t> Follows directly from the previous claim. Simply pick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AU" altLang="en-US" dirty="0" smtClean="0"/>
                  <a:t> as the complement of </a:t>
                </a:r>
                <a:r>
                  <a:rPr lang="en-AU" altLang="en-US" i="1" dirty="0" smtClean="0"/>
                  <a:t>L</a:t>
                </a:r>
                <a:r>
                  <a:rPr lang="en-AU" altLang="en-US" baseline="-25000" dirty="0" smtClean="0"/>
                  <a:t>=</a:t>
                </a:r>
                <a:r>
                  <a:rPr lang="en-AU" alt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AU" altLang="en-US" dirty="0" smtClean="0"/>
                  <a:t>The previous </a:t>
                </a:r>
                <a:r>
                  <a:rPr lang="en-AU" altLang="en-US" i="1" dirty="0" err="1" smtClean="0"/>
                  <a:t>lim</a:t>
                </a:r>
                <a:r>
                  <a:rPr lang="en-AU" altLang="en-US" i="1" dirty="0" smtClean="0"/>
                  <a:t> </a:t>
                </a:r>
                <a:r>
                  <a:rPr lang="en-AU" altLang="en-US" i="1" dirty="0" err="1" smtClean="0"/>
                  <a:t>inf</a:t>
                </a:r>
                <a:r>
                  <a:rPr lang="en-AU" altLang="en-US" dirty="0" smtClean="0"/>
                  <a:t> result now becomes a </a:t>
                </a:r>
                <a:r>
                  <a:rPr lang="en-AU" altLang="en-US" i="1" dirty="0" err="1" smtClean="0"/>
                  <a:t>lim</a:t>
                </a:r>
                <a:r>
                  <a:rPr lang="en-AU" altLang="en-US" i="1" dirty="0" smtClean="0"/>
                  <a:t> sup</a:t>
                </a:r>
                <a:r>
                  <a:rPr lang="en-AU" altLang="en-US" dirty="0" smtClean="0"/>
                  <a:t> result.</a:t>
                </a:r>
              </a:p>
              <a:p>
                <a:pPr marL="0" indent="0" eaLnBrk="1" hangingPunct="1">
                  <a:buNone/>
                </a:pPr>
                <a:endParaRPr lang="en-AU" altLang="en-US" dirty="0"/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77" t="-1538" r="-15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7926060" y="5697252"/>
            <a:ext cx="324036" cy="324036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132856"/>
            <a:ext cx="4405772" cy="5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37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Some 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AU" altLang="en-US" dirty="0" smtClean="0"/>
                  <a:t>What is the game value for IMP(NA</a:t>
                </a:r>
                <a:r>
                  <a:rPr lang="en-AU" alt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/>
                  <a:t>),NA(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))?</a:t>
                </a:r>
              </a:p>
              <a:p>
                <a:pPr lvl="1" eaLnBrk="1" hangingPunct="1"/>
                <a:r>
                  <a:rPr lang="en-AU" altLang="en-US" dirty="0" smtClean="0"/>
                  <a:t>Is approximation a biased game?</a:t>
                </a:r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r>
                  <a:rPr lang="en-AU" altLang="en-US" dirty="0" smtClean="0"/>
                  <a:t>What is </a:t>
                </a:r>
                <a:r>
                  <a:rPr lang="en-AU" altLang="en-US" i="1" dirty="0" smtClean="0"/>
                  <a:t>not</a:t>
                </a:r>
                <a:r>
                  <a:rPr lang="en-AU" altLang="en-US" dirty="0" smtClean="0"/>
                  <a:t> learnable?</a:t>
                </a:r>
              </a:p>
              <a:p>
                <a:pPr lvl="1" eaLnBrk="1" hangingPunct="1"/>
                <a:r>
                  <a:rPr lang="en-AU" altLang="en-US" dirty="0" smtClean="0"/>
                  <a:t>Is all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AU" altLang="en-US" dirty="0" smtClean="0"/>
                  <a:t> learnable?</a:t>
                </a:r>
              </a:p>
              <a:p>
                <a:pPr eaLnBrk="1" hangingPunct="1"/>
                <a:endParaRPr lang="en-AU" altLang="en-US" dirty="0"/>
              </a:p>
              <a:p>
                <a:pPr eaLnBrk="1" hangingPunct="1"/>
                <a:r>
                  <a:rPr lang="en-AU" altLang="en-US" dirty="0" smtClean="0"/>
                  <a:t>What other problems can be investigated with IMP?</a:t>
                </a:r>
              </a:p>
              <a:p>
                <a:pPr marL="0" indent="0" eaLnBrk="1" hangingPunct="1">
                  <a:buNone/>
                </a:pPr>
                <a:endParaRPr lang="en-AU" altLang="en-US" dirty="0"/>
              </a:p>
            </p:txBody>
          </p:sp>
        </mc:Choice>
        <mc:Fallback xmlns="">
          <p:sp>
            <p:nvSpPr>
              <p:cNvPr id="6656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33" t="-1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5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 smtClean="0"/>
              <a:t>8 February, 2016</a:t>
            </a:r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en-US" dirty="0" smtClean="0"/>
              <a:t>The IMP game</a:t>
            </a:r>
            <a:endParaRPr lang="en-AU" alt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11E1-52FF-4671-8CBF-6D8B8E123DC5}" type="slidenum">
              <a:rPr lang="en-AU" altLang="en-US" smtClean="0"/>
              <a:pPr/>
              <a:t>38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080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4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Major results (</a:t>
            </a:r>
            <a:r>
              <a:rPr lang="en-AU" altLang="en-US" dirty="0" err="1" smtClean="0"/>
              <a:t>cntd</a:t>
            </a:r>
            <a:r>
              <a:rPr lang="en-AU" altLang="en-US" dirty="0" smtClean="0"/>
              <a:t>)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AU" altLang="en-US" dirty="0" smtClean="0"/>
              <a:t>Informally:</a:t>
            </a:r>
          </a:p>
          <a:p>
            <a:pPr eaLnBrk="1" hangingPunct="1"/>
            <a:r>
              <a:rPr lang="en-AU" altLang="en-US" b="1" dirty="0" smtClean="0"/>
              <a:t>Learning</a:t>
            </a:r>
          </a:p>
          <a:p>
            <a:pPr lvl="1" eaLnBrk="1" hangingPunct="1"/>
            <a:r>
              <a:rPr lang="en-AU" altLang="en-US" dirty="0" smtClean="0"/>
              <a:t>Turing machines can learn by example beyond what is computable.</a:t>
            </a:r>
          </a:p>
          <a:p>
            <a:pPr lvl="1" eaLnBrk="1" hangingPunct="1"/>
            <a:r>
              <a:rPr lang="en-AU" altLang="en-US" dirty="0" smtClean="0"/>
              <a:t>In fact, they can learn all R.E. and all co-R.E. languages (and more).</a:t>
            </a:r>
          </a:p>
          <a:p>
            <a:pPr eaLnBrk="1" hangingPunct="1"/>
            <a:r>
              <a:rPr lang="en-AU" altLang="en-US" b="1" dirty="0" smtClean="0"/>
              <a:t>Adversarial learning</a:t>
            </a:r>
          </a:p>
          <a:p>
            <a:pPr lvl="1" eaLnBrk="1" hangingPunct="1"/>
            <a:r>
              <a:rPr lang="en-AU" altLang="en-US" dirty="0" smtClean="0"/>
              <a:t>In an iterated game of matching pennies (a.k.a. “odds and evens”), the player choosing “evens” has a decisive advantage.</a:t>
            </a:r>
          </a:p>
        </p:txBody>
      </p:sp>
    </p:spTree>
    <p:extLst>
      <p:ext uri="{BB962C8B-B14F-4D97-AF65-F5344CB8AC3E}">
        <p14:creationId xmlns:p14="http://schemas.microsoft.com/office/powerpoint/2010/main" val="21092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5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Caveat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9248" y="1663909"/>
            <a:ext cx="8442325" cy="5057304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dirty="0" smtClean="0"/>
              <a:t>Conclusions inevitably depend on one’s base definitions.</a:t>
            </a:r>
          </a:p>
          <a:p>
            <a:pPr lvl="1" eaLnBrk="1" hangingPunct="1"/>
            <a:r>
              <a:rPr lang="en-AU" altLang="en-US" dirty="0" smtClean="0"/>
              <a:t>For </a:t>
            </a:r>
            <a:r>
              <a:rPr lang="en-AU" altLang="en-US" dirty="0" err="1" smtClean="0"/>
              <a:t>approximability</a:t>
            </a:r>
            <a:r>
              <a:rPr lang="en-AU" altLang="en-US" dirty="0" smtClean="0"/>
              <a:t>, for example, we used the </a:t>
            </a:r>
            <a:r>
              <a:rPr lang="en-AU" altLang="en-US" i="1" dirty="0" err="1" smtClean="0"/>
              <a:t>DisSim</a:t>
            </a:r>
            <a:r>
              <a:rPr lang="en-AU" altLang="en-US" dirty="0" smtClean="0"/>
              <a:t> metric, but other distance metrics would have yielded potentially different results.</a:t>
            </a:r>
          </a:p>
          <a:p>
            <a:pPr eaLnBrk="1" hangingPunct="1"/>
            <a:r>
              <a:rPr lang="en-AU" altLang="en-US" dirty="0" smtClean="0"/>
              <a:t>The same goes for our definition of “to learn” that underpins the “learning” and “adversarial learning” results.</a:t>
            </a:r>
          </a:p>
          <a:p>
            <a:pPr eaLnBrk="1" hangingPunct="1"/>
            <a:r>
              <a:rPr lang="en-AU" altLang="en-US" dirty="0" smtClean="0"/>
              <a:t>The literature has many definitions of “learnability”:</a:t>
            </a:r>
          </a:p>
          <a:p>
            <a:pPr lvl="1" eaLnBrk="1" hangingPunct="1"/>
            <a:r>
              <a:rPr lang="en-AU" altLang="en-US" dirty="0" err="1" smtClean="0"/>
              <a:t>Solomonoff</a:t>
            </a:r>
            <a:endParaRPr lang="en-AU" altLang="en-US" dirty="0" smtClean="0"/>
          </a:p>
          <a:p>
            <a:pPr lvl="1" eaLnBrk="1" hangingPunct="1"/>
            <a:r>
              <a:rPr lang="en-AU" altLang="en-US" dirty="0" smtClean="0"/>
              <a:t>E. M. Gold</a:t>
            </a:r>
          </a:p>
          <a:p>
            <a:pPr lvl="1" eaLnBrk="1" hangingPunct="1"/>
            <a:r>
              <a:rPr lang="en-AU" altLang="en-US" dirty="0" smtClean="0"/>
              <a:t>Statistical Consistency</a:t>
            </a:r>
          </a:p>
          <a:p>
            <a:pPr lvl="1" eaLnBrk="1" hangingPunct="1"/>
            <a:r>
              <a:rPr lang="en-AU" altLang="en-US" dirty="0" smtClean="0"/>
              <a:t>PAC</a:t>
            </a:r>
          </a:p>
          <a:p>
            <a:pPr lvl="1" eaLnBrk="1" hangingPunct="1"/>
            <a:r>
              <a:rPr lang="en-AU" altLang="en-US" dirty="0" smtClean="0"/>
              <a:t>etc.</a:t>
            </a:r>
          </a:p>
          <a:p>
            <a:pPr eaLnBrk="1" hangingPunct="1"/>
            <a:r>
              <a:rPr lang="en-AU" altLang="en-US" dirty="0" smtClean="0"/>
              <a:t>Our definition is not identical to any of these, but has a resemblance to all of them.</a:t>
            </a:r>
          </a:p>
          <a:p>
            <a:pPr eaLnBrk="1" hangingPunct="1"/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8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6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Our justifications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9248" y="1663909"/>
            <a:ext cx="8442325" cy="5057304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dirty="0" smtClean="0"/>
              <a:t>We give </a:t>
            </a:r>
            <a:r>
              <a:rPr lang="en-AU" altLang="en-US" dirty="0"/>
              <a:t>a </a:t>
            </a:r>
            <a:r>
              <a:rPr lang="en-AU" altLang="en-US" dirty="0" smtClean="0"/>
              <a:t>single, unified </a:t>
            </a:r>
            <a:r>
              <a:rPr lang="en-AU" altLang="en-US" dirty="0"/>
              <a:t>framework within which all three problems (</a:t>
            </a:r>
            <a:r>
              <a:rPr lang="en-AU" altLang="en-US" dirty="0" err="1"/>
              <a:t>approximability</a:t>
            </a:r>
            <a:r>
              <a:rPr lang="en-AU" altLang="en-US" dirty="0"/>
              <a:t>, learnability, adversarial learning) can be investigated</a:t>
            </a:r>
            <a:r>
              <a:rPr lang="en-AU" altLang="en-US" dirty="0" smtClean="0"/>
              <a:t>.</a:t>
            </a:r>
          </a:p>
          <a:p>
            <a:pPr eaLnBrk="1" hangingPunct="1"/>
            <a:r>
              <a:rPr lang="en-AU" altLang="en-US" dirty="0" smtClean="0"/>
              <a:t>We want to explore the “game” aspects of adversarial learning, so naturally integrate tools from game theory (e.g., mixed strategies, Nash equilibria).</a:t>
            </a:r>
          </a:p>
          <a:p>
            <a:pPr lvl="1" eaLnBrk="1" hangingPunct="1"/>
            <a:r>
              <a:rPr lang="en-AU" altLang="en-US" dirty="0" smtClean="0"/>
              <a:t>We begin by analysing adversarial learning, then take the other cases as special cases.</a:t>
            </a:r>
          </a:p>
          <a:p>
            <a:pPr lvl="1" eaLnBrk="1" hangingPunct="1"/>
            <a:r>
              <a:rPr lang="en-AU" altLang="en-US" dirty="0" smtClean="0"/>
              <a:t>Traditional approaches typically begin with “learning”, and need special provisions for adversarial learning, sometimes losing entirely the “game” character and reducing the process to a one-player game.</a:t>
            </a:r>
          </a:p>
          <a:p>
            <a:pPr lvl="1" eaLnBrk="1" hangingPunct="1"/>
            <a:r>
              <a:rPr lang="en-AU" altLang="en-US" dirty="0" smtClean="0"/>
              <a:t>We believe that our approach, retaining the “game” elements, is more natural.</a:t>
            </a:r>
            <a:endParaRPr lang="en-AU" altLang="en-US" dirty="0"/>
          </a:p>
          <a:p>
            <a:pPr eaLnBrk="1" hangingPunct="1"/>
            <a:r>
              <a:rPr lang="en-AU" altLang="en-US" b="1" dirty="0"/>
              <a:t>The results are interesting!</a:t>
            </a:r>
          </a:p>
          <a:p>
            <a:pPr eaLnBrk="1" hangingPunct="1"/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9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6FAE32-58BD-4CEC-9B59-DC804AF7B25C}" type="slidenum">
              <a:rPr lang="en-AU" altLang="en-US" sz="900">
                <a:solidFill>
                  <a:schemeClr val="tx2"/>
                </a:solidFill>
              </a:rPr>
              <a:pPr eaLnBrk="1" hangingPunct="1"/>
              <a:t>7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The IMP set-up</a:t>
            </a:r>
          </a:p>
        </p:txBody>
      </p:sp>
    </p:spTree>
    <p:extLst>
      <p:ext uri="{BB962C8B-B14F-4D97-AF65-F5344CB8AC3E}">
        <p14:creationId xmlns:p14="http://schemas.microsoft.com/office/powerpoint/2010/main" val="25608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8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A game of matching pennies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“=“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3" y="2059861"/>
            <a:ext cx="1688107" cy="1947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939173"/>
            <a:ext cx="2808312" cy="206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9624" y="1752083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“≠“</a:t>
            </a:r>
            <a:endParaRPr lang="en-AU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491880" y="2564904"/>
            <a:ext cx="36004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80012" y="2564904"/>
            <a:ext cx="360040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54693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8" y="2568449"/>
            <a:ext cx="1044116" cy="6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7" grpId="0" animBg="1"/>
      <p:bldP spid="8" grpId="0" animBg="1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8 February, 2016</a:t>
            </a:r>
            <a:endParaRPr lang="en-AU" altLang="en-US" sz="900" dirty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900" dirty="0" smtClean="0"/>
              <a:t>The IMP game</a:t>
            </a:r>
            <a:endParaRPr lang="en-AU" altLang="en-US" sz="900" b="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7286-6681-4FE3-B015-7C9646B166A1}" type="slidenum">
              <a:rPr lang="en-AU" altLang="en-US" sz="900">
                <a:solidFill>
                  <a:schemeClr val="tx2"/>
                </a:solidFill>
              </a:rPr>
              <a:pPr eaLnBrk="1" hangingPunct="1"/>
              <a:t>9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An iterated game of matching pennies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“=“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3" y="2059861"/>
            <a:ext cx="1688107" cy="1947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942559"/>
            <a:ext cx="2808312" cy="206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9624" y="1752084"/>
            <a:ext cx="176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Player “≠“</a:t>
            </a:r>
            <a:endParaRPr lang="en-AU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491880" y="2564904"/>
            <a:ext cx="36004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80012" y="2564904"/>
            <a:ext cx="360040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54693" y="194255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Accept/Reject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8" y="2568449"/>
            <a:ext cx="1044116" cy="600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1" y="2564904"/>
            <a:ext cx="1003253" cy="699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35">
            <a:off x="3711598" y="2140414"/>
            <a:ext cx="1070806" cy="521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0348" y="3254318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030816" y="3254319"/>
            <a:ext cx="80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gent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0" y="4171996"/>
            <a:ext cx="784459" cy="11446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9297" y="525671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Inspector</a:t>
            </a:r>
            <a:endParaRPr lang="en-AU" dirty="0"/>
          </a:p>
        </p:txBody>
      </p:sp>
      <p:cxnSp>
        <p:nvCxnSpPr>
          <p:cNvPr id="22" name="Elbow Connector 21"/>
          <p:cNvCxnSpPr>
            <a:stCxn id="15" idx="3"/>
            <a:endCxn id="21" idx="2"/>
          </p:cNvCxnSpPr>
          <p:nvPr/>
        </p:nvCxnSpPr>
        <p:spPr bwMode="auto">
          <a:xfrm flipV="1">
            <a:off x="3869579" y="3562096"/>
            <a:ext cx="1566009" cy="1182219"/>
          </a:xfrm>
          <a:prstGeom prst="bentConnector2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3685" y="4213196"/>
            <a:ext cx="2693939" cy="793453"/>
          </a:xfrm>
          <a:prstGeom prst="rect">
            <a:avLst/>
          </a:prstGeom>
        </p:spPr>
      </p:pic>
      <p:cxnSp>
        <p:nvCxnSpPr>
          <p:cNvPr id="27" name="Elbow Connector 26"/>
          <p:cNvCxnSpPr>
            <a:stCxn id="15" idx="1"/>
          </p:cNvCxnSpPr>
          <p:nvPr/>
        </p:nvCxnSpPr>
        <p:spPr bwMode="auto">
          <a:xfrm rot="10800000">
            <a:off x="2924818" y="3591413"/>
            <a:ext cx="160303" cy="1152902"/>
          </a:xfrm>
          <a:prstGeom prst="bentConnector2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720519" y="4525270"/>
            <a:ext cx="281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Final payoffs?</a:t>
            </a:r>
            <a:endParaRPr lang="en-AU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5056" y="4776495"/>
            <a:ext cx="4180696" cy="78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60" y="5562570"/>
            <a:ext cx="5122776" cy="7165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7" y="2636050"/>
            <a:ext cx="962025" cy="495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309"/>
          <a:stretch/>
        </p:blipFill>
        <p:spPr>
          <a:xfrm>
            <a:off x="5064509" y="2434953"/>
            <a:ext cx="1135005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7" grpId="0" animBg="1"/>
      <p:bldP spid="8" grpId="0" animBg="1"/>
      <p:bldP spid="9" grpId="0"/>
      <p:bldP spid="16" grpId="0"/>
      <p:bldP spid="14" grpId="0"/>
      <p:bldP spid="21" grpId="0"/>
      <p:bldP spid="17" grpId="0"/>
      <p:bldP spid="25" grpId="0"/>
    </p:bldLst>
  </p:timing>
</p:sld>
</file>

<file path=ppt/theme/theme1.xml><?xml version="1.0" encoding="utf-8"?>
<a:theme xmlns:a="http://schemas.openxmlformats.org/drawingml/2006/main" name="monash_ppt_information_technology_v2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653579"/>
      </a:accent1>
      <a:accent2>
        <a:srgbClr val="939598"/>
      </a:accent2>
      <a:accent3>
        <a:srgbClr val="FFFFFF"/>
      </a:accent3>
      <a:accent4>
        <a:srgbClr val="2F2F2E"/>
      </a:accent4>
      <a:accent5>
        <a:srgbClr val="B8AEBE"/>
      </a:accent5>
      <a:accent6>
        <a:srgbClr val="858789"/>
      </a:accent6>
      <a:hlink>
        <a:srgbClr val="911C11"/>
      </a:hlink>
      <a:folHlink>
        <a:srgbClr val="00528B"/>
      </a:folHlink>
    </a:clrScheme>
    <a:fontScheme name="Master with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412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without image">
  <a:themeElements>
    <a:clrScheme name="Master without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653579"/>
      </a:accent1>
      <a:accent2>
        <a:srgbClr val="939598"/>
      </a:accent2>
      <a:accent3>
        <a:srgbClr val="FFFFFF"/>
      </a:accent3>
      <a:accent4>
        <a:srgbClr val="2F2F2E"/>
      </a:accent4>
      <a:accent5>
        <a:srgbClr val="B8AEBE"/>
      </a:accent5>
      <a:accent6>
        <a:srgbClr val="858789"/>
      </a:accent6>
      <a:hlink>
        <a:srgbClr val="911C11"/>
      </a:hlink>
      <a:folHlink>
        <a:srgbClr val="00528B"/>
      </a:folHlink>
    </a:clrScheme>
    <a:fontScheme name="Master without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out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slide grey">
  <a:themeElements>
    <a:clrScheme name="Divider slide grey 5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653579"/>
      </a:accent1>
      <a:accent2>
        <a:srgbClr val="939598"/>
      </a:accent2>
      <a:accent3>
        <a:srgbClr val="FFFFFF"/>
      </a:accent3>
      <a:accent4>
        <a:srgbClr val="2F2F2E"/>
      </a:accent4>
      <a:accent5>
        <a:srgbClr val="B8AEBE"/>
      </a:accent5>
      <a:accent6>
        <a:srgbClr val="858789"/>
      </a:accent6>
      <a:hlink>
        <a:srgbClr val="911C11"/>
      </a:hlink>
      <a:folHlink>
        <a:srgbClr val="00528B"/>
      </a:folHlink>
    </a:clrScheme>
    <a:fontScheme name="Divider slide grey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ivider slide grey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5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 background half line space">
  <a:themeElements>
    <a:clrScheme name="Blue background half line space 3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653579"/>
      </a:accent1>
      <a:accent2>
        <a:srgbClr val="939598"/>
      </a:accent2>
      <a:accent3>
        <a:srgbClr val="FFFFFF"/>
      </a:accent3>
      <a:accent4>
        <a:srgbClr val="2F2F2E"/>
      </a:accent4>
      <a:accent5>
        <a:srgbClr val="B8AEBE"/>
      </a:accent5>
      <a:accent6>
        <a:srgbClr val="858789"/>
      </a:accent6>
      <a:hlink>
        <a:srgbClr val="911C11"/>
      </a:hlink>
      <a:folHlink>
        <a:srgbClr val="00528B"/>
      </a:folHlink>
    </a:clrScheme>
    <a:fontScheme name="Blue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ue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ey background half line space">
  <a:themeElements>
    <a:clrScheme name="Grey background half line space 5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653579"/>
      </a:accent1>
      <a:accent2>
        <a:srgbClr val="939598"/>
      </a:accent2>
      <a:accent3>
        <a:srgbClr val="FFFFFF"/>
      </a:accent3>
      <a:accent4>
        <a:srgbClr val="2F2F2E"/>
      </a:accent4>
      <a:accent5>
        <a:srgbClr val="B8AEBE"/>
      </a:accent5>
      <a:accent6>
        <a:srgbClr val="858789"/>
      </a:accent6>
      <a:hlink>
        <a:srgbClr val="911C11"/>
      </a:hlink>
      <a:folHlink>
        <a:srgbClr val="00528B"/>
      </a:folHlink>
    </a:clrScheme>
    <a:fontScheme name="Grey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Grey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5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22413</TotalTime>
  <Words>1731</Words>
  <Application>Microsoft Office PowerPoint</Application>
  <PresentationFormat>On-screen Show (4:3)</PresentationFormat>
  <Paragraphs>407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Brush Script Std</vt:lpstr>
      <vt:lpstr>Cambria Math</vt:lpstr>
      <vt:lpstr>Helvetica</vt:lpstr>
      <vt:lpstr>Wingdings</vt:lpstr>
      <vt:lpstr>monash_ppt_information_technology_v2</vt:lpstr>
      <vt:lpstr>Master without image</vt:lpstr>
      <vt:lpstr>Divider slide grey</vt:lpstr>
      <vt:lpstr>Blue background half line space</vt:lpstr>
      <vt:lpstr>Grey background half line space</vt:lpstr>
      <vt:lpstr>The IMP game Learnability, approximability and adversarial learning beyond Σ_1^0</vt:lpstr>
      <vt:lpstr>Three questions</vt:lpstr>
      <vt:lpstr>Major results</vt:lpstr>
      <vt:lpstr>Major results (cntd)</vt:lpstr>
      <vt:lpstr>Caveat</vt:lpstr>
      <vt:lpstr>Our justifications</vt:lpstr>
      <vt:lpstr>The IMP set-up</vt:lpstr>
      <vt:lpstr>A game of matching pennies</vt:lpstr>
      <vt:lpstr>An iterated game of matching pennies</vt:lpstr>
      <vt:lpstr>Why the strange payoffs?</vt:lpstr>
      <vt:lpstr>An iterated game of matching pennies</vt:lpstr>
      <vt:lpstr>The IMP game: IMP(Σ_=,Σ_≠)</vt:lpstr>
      <vt:lpstr>The IMP game: IMP(Σ_=,Σ_≠)</vt:lpstr>
      <vt:lpstr>The IMP game: IMP(Σ_=,Σ_≠)</vt:lpstr>
      <vt:lpstr>The IMP game: IMP(Σ_=,Σ_≠)</vt:lpstr>
      <vt:lpstr>Reminder of some (standard) definitions we’ll use</vt:lpstr>
      <vt:lpstr>The Arithmetical Hierarchy</vt:lpstr>
      <vt:lpstr>Nash equilibrium</vt:lpstr>
      <vt:lpstr>Warm-up: halting Turing machines</vt:lpstr>
      <vt:lpstr>Characterisation of Nash equilibria</vt:lpstr>
      <vt:lpstr>PowerPoint Presentation</vt:lpstr>
      <vt:lpstr>The general case</vt:lpstr>
      <vt:lpstr>Adversarial learnability</vt:lpstr>
      <vt:lpstr>Adversarial learnability (cntd)</vt:lpstr>
      <vt:lpstr>Conventional learning</vt:lpstr>
      <vt:lpstr>Nonadaptive strategies</vt:lpstr>
      <vt:lpstr>Conventional learnability</vt:lpstr>
      <vt:lpstr>Proof (general idea)</vt:lpstr>
      <vt:lpstr>Proof (cntd)</vt:lpstr>
      <vt:lpstr>Proof (cntd)</vt:lpstr>
      <vt:lpstr>Proof (cntd)</vt:lpstr>
      <vt:lpstr>Approximation</vt:lpstr>
      <vt:lpstr>PowerPoint Presentation</vt:lpstr>
      <vt:lpstr>PowerPoint Presentation</vt:lpstr>
      <vt:lpstr>Proof of lim inf claim</vt:lpstr>
      <vt:lpstr>Proof of Theorem 1</vt:lpstr>
      <vt:lpstr>Some open questions</vt:lpstr>
      <vt:lpstr>Questions?</vt:lpstr>
    </vt:vector>
  </TitlesOfParts>
  <Company>Precedent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an image</dc:title>
  <dc:creator>Mark North</dc:creator>
  <cp:lastModifiedBy>Michael Brand</cp:lastModifiedBy>
  <cp:revision>408</cp:revision>
  <dcterms:created xsi:type="dcterms:W3CDTF">2011-05-31T09:27:02Z</dcterms:created>
  <dcterms:modified xsi:type="dcterms:W3CDTF">2016-02-14T11:44:57Z</dcterms:modified>
</cp:coreProperties>
</file>